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5.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0.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9.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0.xml" ContentType="application/vnd.openxmlformats-officedocument.presentationml.notesSlid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41.xml" ContentType="application/vnd.openxmlformats-officedocument.presentationml.notesSl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4.xml" ContentType="application/vnd.openxmlformats-officedocument.presentationml.notesSlid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81"/>
  </p:notesMasterIdLst>
  <p:sldIdLst>
    <p:sldId id="4241" r:id="rId2"/>
    <p:sldId id="4332" r:id="rId3"/>
    <p:sldId id="4338" r:id="rId4"/>
    <p:sldId id="4128" r:id="rId5"/>
    <p:sldId id="4173" r:id="rId6"/>
    <p:sldId id="4249" r:id="rId7"/>
    <p:sldId id="4174" r:id="rId8"/>
    <p:sldId id="4181" r:id="rId9"/>
    <p:sldId id="4182" r:id="rId10"/>
    <p:sldId id="4179" r:id="rId11"/>
    <p:sldId id="4238" r:id="rId12"/>
    <p:sldId id="4183" r:id="rId13"/>
    <p:sldId id="4185" r:id="rId14"/>
    <p:sldId id="4186" r:id="rId15"/>
    <p:sldId id="4247" r:id="rId16"/>
    <p:sldId id="4187" r:id="rId17"/>
    <p:sldId id="4188" r:id="rId18"/>
    <p:sldId id="4248" r:id="rId19"/>
    <p:sldId id="4190" r:id="rId20"/>
    <p:sldId id="4177" r:id="rId21"/>
    <p:sldId id="4191" r:id="rId22"/>
    <p:sldId id="4192" r:id="rId23"/>
    <p:sldId id="4194" r:id="rId24"/>
    <p:sldId id="4334" r:id="rId25"/>
    <p:sldId id="4197" r:id="rId26"/>
    <p:sldId id="4198" r:id="rId27"/>
    <p:sldId id="4193" r:id="rId28"/>
    <p:sldId id="4106" r:id="rId29"/>
    <p:sldId id="4200" r:id="rId30"/>
    <p:sldId id="4199" r:id="rId31"/>
    <p:sldId id="4202" r:id="rId32"/>
    <p:sldId id="4201" r:id="rId33"/>
    <p:sldId id="4335" r:id="rId34"/>
    <p:sldId id="4203" r:id="rId35"/>
    <p:sldId id="4204" r:id="rId36"/>
    <p:sldId id="4205" r:id="rId37"/>
    <p:sldId id="4206" r:id="rId38"/>
    <p:sldId id="4207" r:id="rId39"/>
    <p:sldId id="4208" r:id="rId40"/>
    <p:sldId id="4336" r:id="rId41"/>
    <p:sldId id="4337" r:id="rId42"/>
    <p:sldId id="4239" r:id="rId43"/>
    <p:sldId id="4377" r:id="rId44"/>
    <p:sldId id="4213" r:id="rId45"/>
    <p:sldId id="4222" r:id="rId46"/>
    <p:sldId id="4214" r:id="rId47"/>
    <p:sldId id="4237" r:id="rId48"/>
    <p:sldId id="4379" r:id="rId49"/>
    <p:sldId id="4244" r:id="rId50"/>
    <p:sldId id="4378" r:id="rId51"/>
    <p:sldId id="4210" r:id="rId52"/>
    <p:sldId id="4254" r:id="rId53"/>
    <p:sldId id="4211" r:id="rId54"/>
    <p:sldId id="4212" r:id="rId55"/>
    <p:sldId id="4255" r:id="rId56"/>
    <p:sldId id="4215" r:id="rId57"/>
    <p:sldId id="4256" r:id="rId58"/>
    <p:sldId id="4216" r:id="rId59"/>
    <p:sldId id="4240" r:id="rId60"/>
    <p:sldId id="4257" r:id="rId61"/>
    <p:sldId id="4217" r:id="rId62"/>
    <p:sldId id="4258" r:id="rId63"/>
    <p:sldId id="4223" r:id="rId64"/>
    <p:sldId id="4224" r:id="rId65"/>
    <p:sldId id="319" r:id="rId66"/>
    <p:sldId id="4225" r:id="rId67"/>
    <p:sldId id="4226" r:id="rId68"/>
    <p:sldId id="4227" r:id="rId69"/>
    <p:sldId id="4228" r:id="rId70"/>
    <p:sldId id="4231" r:id="rId71"/>
    <p:sldId id="4339" r:id="rId72"/>
    <p:sldId id="4340" r:id="rId73"/>
    <p:sldId id="4233" r:id="rId74"/>
    <p:sldId id="4230" r:id="rId75"/>
    <p:sldId id="4341" r:id="rId76"/>
    <p:sldId id="4342" r:id="rId77"/>
    <p:sldId id="4343" r:id="rId78"/>
    <p:sldId id="4376" r:id="rId79"/>
    <p:sldId id="4243"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84" autoAdjust="0"/>
    <p:restoredTop sz="91437"/>
  </p:normalViewPr>
  <p:slideViewPr>
    <p:cSldViewPr snapToObjects="1">
      <p:cViewPr varScale="1">
        <p:scale>
          <a:sx n="103" d="100"/>
          <a:sy n="103" d="100"/>
        </p:scale>
        <p:origin x="312" y="176"/>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Curret%20Accts/Trade%20Balance%202%20countries.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Curret%20Accts/Trade%20Balance%206%20countries.xlsx" TargetMode="External"/><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oleObject" Target="file:////Users/alandear/Documents/Projects/Data%20for%20Presentations/IMF/Exchange%20Rates/Switzerland%20Exchange%20Rate.xlsx" TargetMode="External"/><Relationship Id="rId2" Type="http://schemas.microsoft.com/office/2011/relationships/chartColorStyle" Target="colors17.xml"/><Relationship Id="rId1"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openxmlformats.org/officeDocument/2006/relationships/oleObject" Target="file:////Users/alandear/Documents/Projects/Data%20for%20Presentations/IMF/Exchange%20Rates/China%20Monthly%20Exchange%20Rates.xlsx" TargetMode="External"/><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3" Type="http://schemas.openxmlformats.org/officeDocument/2006/relationships/oleObject" Target="file:////Users/alandear/Documents/Projects/Data%20for%20Presentations/Country%20data.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rgbClr val="000000"/>
                </a:solidFill>
                <a:latin typeface="Arial"/>
                <a:ea typeface="Arial"/>
                <a:cs typeface="Arial"/>
              </a:defRPr>
            </a:pPr>
            <a:r>
              <a:rPr lang="en-US" sz="2400" dirty="0"/>
              <a:t>Trade-Weighted</a:t>
            </a:r>
            <a:r>
              <a:rPr lang="en-US" sz="2000" dirty="0"/>
              <a:t> Dollar Index </a:t>
            </a:r>
          </a:p>
          <a:p>
            <a:pPr>
              <a:defRPr sz="2000" b="1" i="0" u="none" strike="noStrike" baseline="0">
                <a:solidFill>
                  <a:srgbClr val="000000"/>
                </a:solidFill>
                <a:latin typeface="Arial"/>
                <a:ea typeface="Arial"/>
                <a:cs typeface="Arial"/>
              </a:defRPr>
            </a:pPr>
            <a:r>
              <a:rPr lang="en-US" sz="2000" dirty="0"/>
              <a:t>(Real</a:t>
            </a:r>
            <a:r>
              <a:rPr lang="en-US" sz="2000" baseline="0" dirty="0"/>
              <a:t> -- i.e., adjusted for inflation</a:t>
            </a:r>
            <a:r>
              <a:rPr lang="en-US" sz="2000" dirty="0"/>
              <a:t>)</a:t>
            </a:r>
          </a:p>
        </c:rich>
      </c:tx>
      <c:layout>
        <c:manualLayout>
          <c:xMode val="edge"/>
          <c:yMode val="edge"/>
          <c:x val="0.22017065723927362"/>
          <c:y val="7.3742105181451287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real'!$H$3:$H$14</c:f>
              <c:strCache>
                <c:ptCount val="12"/>
                <c:pt idx="0">
                  <c:v>110.8025378</c:v>
                </c:pt>
                <c:pt idx="1">
                  <c:v>106.097232</c:v>
                </c:pt>
                <c:pt idx="2">
                  <c:v>102.960739</c:v>
                </c:pt>
                <c:pt idx="3">
                  <c:v>103.3479744</c:v>
                </c:pt>
                <c:pt idx="4">
                  <c:v>102.2023302</c:v>
                </c:pt>
                <c:pt idx="5">
                  <c:v>100.3691142</c:v>
                </c:pt>
                <c:pt idx="6">
                  <c:v>97.80775994</c:v>
                </c:pt>
                <c:pt idx="7">
                  <c:v>99.49353612</c:v>
                </c:pt>
                <c:pt idx="8">
                  <c:v>98.68704466</c:v>
                </c:pt>
                <c:pt idx="9">
                  <c:v>98.96823043</c:v>
                </c:pt>
                <c:pt idx="10">
                  <c:v>100.8851535</c:v>
                </c:pt>
                <c:pt idx="11">
                  <c:v>101.2025814</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real'!$G$15:$G$602</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real'!$H$15:$H$602</c:f>
              <c:numCache>
                <c:formatCode>General</c:formatCode>
                <c:ptCount val="588"/>
                <c:pt idx="0">
                  <c:v>102.63847189789588</c:v>
                </c:pt>
                <c:pt idx="1">
                  <c:v>100.11768412468957</c:v>
                </c:pt>
                <c:pt idx="2">
                  <c:v>98.613118845521825</c:v>
                </c:pt>
                <c:pt idx="3">
                  <c:v>96.941242365461207</c:v>
                </c:pt>
                <c:pt idx="4">
                  <c:v>96.431586707356757</c:v>
                </c:pt>
                <c:pt idx="5">
                  <c:v>97.218309714139821</c:v>
                </c:pt>
                <c:pt idx="6">
                  <c:v>97.361631062843102</c:v>
                </c:pt>
                <c:pt idx="7">
                  <c:v>98.778885635329544</c:v>
                </c:pt>
                <c:pt idx="8">
                  <c:v>99.348773325755431</c:v>
                </c:pt>
                <c:pt idx="9">
                  <c:v>98.683441030266337</c:v>
                </c:pt>
                <c:pt idx="10">
                  <c:v>97.964260268274501</c:v>
                </c:pt>
                <c:pt idx="11">
                  <c:v>97.500216217551923</c:v>
                </c:pt>
                <c:pt idx="12">
                  <c:v>96.757560407065583</c:v>
                </c:pt>
                <c:pt idx="13">
                  <c:v>95.596575113977551</c:v>
                </c:pt>
                <c:pt idx="14">
                  <c:v>95.021642347340119</c:v>
                </c:pt>
                <c:pt idx="15">
                  <c:v>95.547565802208311</c:v>
                </c:pt>
                <c:pt idx="16">
                  <c:v>95.129030398128592</c:v>
                </c:pt>
                <c:pt idx="17">
                  <c:v>95.408054000848409</c:v>
                </c:pt>
                <c:pt idx="18">
                  <c:v>97.876743640115166</c:v>
                </c:pt>
                <c:pt idx="19">
                  <c:v>98.869182203442193</c:v>
                </c:pt>
                <c:pt idx="20">
                  <c:v>99.415285963156535</c:v>
                </c:pt>
                <c:pt idx="21">
                  <c:v>99.153250882373541</c:v>
                </c:pt>
                <c:pt idx="22">
                  <c:v>99.001589713810347</c:v>
                </c:pt>
                <c:pt idx="23">
                  <c:v>99.204834212618039</c:v>
                </c:pt>
                <c:pt idx="24">
                  <c:v>98.244828282079496</c:v>
                </c:pt>
                <c:pt idx="25">
                  <c:v>97.414552882694778</c:v>
                </c:pt>
                <c:pt idx="26">
                  <c:v>97.303458245301897</c:v>
                </c:pt>
                <c:pt idx="27">
                  <c:v>97.272672984337618</c:v>
                </c:pt>
                <c:pt idx="28">
                  <c:v>97.346598794947525</c:v>
                </c:pt>
                <c:pt idx="29">
                  <c:v>97.359057044367859</c:v>
                </c:pt>
                <c:pt idx="30">
                  <c:v>96.891409367779886</c:v>
                </c:pt>
                <c:pt idx="31">
                  <c:v>96.650069395538097</c:v>
                </c:pt>
                <c:pt idx="32">
                  <c:v>97.17228626380188</c:v>
                </c:pt>
                <c:pt idx="33">
                  <c:v>97.214706088274426</c:v>
                </c:pt>
                <c:pt idx="34">
                  <c:v>97.596175626310171</c:v>
                </c:pt>
                <c:pt idx="35">
                  <c:v>97.242608448546392</c:v>
                </c:pt>
                <c:pt idx="36">
                  <c:v>96.493569072241385</c:v>
                </c:pt>
                <c:pt idx="37">
                  <c:v>97.058514647194741</c:v>
                </c:pt>
                <c:pt idx="38">
                  <c:v>97.069325524790898</c:v>
                </c:pt>
                <c:pt idx="39">
                  <c:v>96.803583857403524</c:v>
                </c:pt>
                <c:pt idx="40">
                  <c:v>96.58067385744468</c:v>
                </c:pt>
                <c:pt idx="41">
                  <c:v>96.433131118441921</c:v>
                </c:pt>
                <c:pt idx="42">
                  <c:v>95.487951534320928</c:v>
                </c:pt>
                <c:pt idx="43">
                  <c:v>95.617373183257769</c:v>
                </c:pt>
                <c:pt idx="44">
                  <c:v>95.453253765274226</c:v>
                </c:pt>
                <c:pt idx="45">
                  <c:v>94.437134231974682</c:v>
                </c:pt>
                <c:pt idx="46">
                  <c:v>93.806602666271303</c:v>
                </c:pt>
                <c:pt idx="47">
                  <c:v>92.361342772773881</c:v>
                </c:pt>
                <c:pt idx="48">
                  <c:v>91.70568878675185</c:v>
                </c:pt>
                <c:pt idx="49">
                  <c:v>91.613127082380956</c:v>
                </c:pt>
                <c:pt idx="50">
                  <c:v>91.17780907784244</c:v>
                </c:pt>
                <c:pt idx="51">
                  <c:v>91.26254576604849</c:v>
                </c:pt>
                <c:pt idx="52">
                  <c:v>92.277841613435967</c:v>
                </c:pt>
                <c:pt idx="53">
                  <c:v>91.419149050084229</c:v>
                </c:pt>
                <c:pt idx="54">
                  <c:v>89.481427941897195</c:v>
                </c:pt>
                <c:pt idx="55">
                  <c:v>87.684968967633267</c:v>
                </c:pt>
                <c:pt idx="56">
                  <c:v>88.153852173089362</c:v>
                </c:pt>
                <c:pt idx="57">
                  <c:v>86.623546709168863</c:v>
                </c:pt>
                <c:pt idx="58">
                  <c:v>88.468706112984989</c:v>
                </c:pt>
                <c:pt idx="59">
                  <c:v>88.782530445490536</c:v>
                </c:pt>
                <c:pt idx="60">
                  <c:v>88.79231171569657</c:v>
                </c:pt>
                <c:pt idx="61">
                  <c:v>89.659755941864262</c:v>
                </c:pt>
                <c:pt idx="62">
                  <c:v>89.86372116584505</c:v>
                </c:pt>
                <c:pt idx="63">
                  <c:v>90.839994893147363</c:v>
                </c:pt>
                <c:pt idx="64">
                  <c:v>91.912948754381006</c:v>
                </c:pt>
                <c:pt idx="65">
                  <c:v>92.105176454114527</c:v>
                </c:pt>
                <c:pt idx="66">
                  <c:v>90.4109574936885</c:v>
                </c:pt>
                <c:pt idx="67">
                  <c:v>90.874589701455037</c:v>
                </c:pt>
                <c:pt idx="68">
                  <c:v>90.905066080202303</c:v>
                </c:pt>
                <c:pt idx="69">
                  <c:v>91.82151961813922</c:v>
                </c:pt>
                <c:pt idx="70">
                  <c:v>92.963354213771211</c:v>
                </c:pt>
                <c:pt idx="71">
                  <c:v>92.240878708131021</c:v>
                </c:pt>
                <c:pt idx="72">
                  <c:v>91.50563607085347</c:v>
                </c:pt>
                <c:pt idx="73">
                  <c:v>92.328601257768383</c:v>
                </c:pt>
                <c:pt idx="74">
                  <c:v>95.220974338065403</c:v>
                </c:pt>
                <c:pt idx="75">
                  <c:v>95.96568936333199</c:v>
                </c:pt>
                <c:pt idx="76">
                  <c:v>92.936584421628353</c:v>
                </c:pt>
                <c:pt idx="77">
                  <c:v>91.555880911490846</c:v>
                </c:pt>
                <c:pt idx="78">
                  <c:v>90.648899761542921</c:v>
                </c:pt>
                <c:pt idx="79">
                  <c:v>91.385480888427637</c:v>
                </c:pt>
                <c:pt idx="80">
                  <c:v>90.745373973996237</c:v>
                </c:pt>
                <c:pt idx="81">
                  <c:v>90.923084209529236</c:v>
                </c:pt>
                <c:pt idx="82">
                  <c:v>92.410146163065093</c:v>
                </c:pt>
                <c:pt idx="83">
                  <c:v>93.304257220636643</c:v>
                </c:pt>
                <c:pt idx="84">
                  <c:v>92.404174440202482</c:v>
                </c:pt>
                <c:pt idx="85">
                  <c:v>94.867613081779666</c:v>
                </c:pt>
                <c:pt idx="86">
                  <c:v>95.03440947897748</c:v>
                </c:pt>
                <c:pt idx="87">
                  <c:v>96.665925349345798</c:v>
                </c:pt>
                <c:pt idx="88">
                  <c:v>99.237060923928496</c:v>
                </c:pt>
                <c:pt idx="89">
                  <c:v>101.25879799514848</c:v>
                </c:pt>
                <c:pt idx="90">
                  <c:v>103.42663635502511</c:v>
                </c:pt>
                <c:pt idx="91">
                  <c:v>104.96023656259395</c:v>
                </c:pt>
                <c:pt idx="92">
                  <c:v>102.90575797636845</c:v>
                </c:pt>
                <c:pt idx="93">
                  <c:v>102.11749055850024</c:v>
                </c:pt>
                <c:pt idx="94">
                  <c:v>100.34574216159895</c:v>
                </c:pt>
                <c:pt idx="95">
                  <c:v>100.074955418</c:v>
                </c:pt>
                <c:pt idx="96">
                  <c:v>101.09797332081331</c:v>
                </c:pt>
                <c:pt idx="97">
                  <c:v>103.95389829950045</c:v>
                </c:pt>
                <c:pt idx="98">
                  <c:v>106.27185341685509</c:v>
                </c:pt>
                <c:pt idx="99">
                  <c:v>106.77059523662439</c:v>
                </c:pt>
                <c:pt idx="100">
                  <c:v>105.55699700590172</c:v>
                </c:pt>
                <c:pt idx="101">
                  <c:v>110.08170964247914</c:v>
                </c:pt>
                <c:pt idx="102">
                  <c:v>111.68995638583095</c:v>
                </c:pt>
                <c:pt idx="103">
                  <c:v>113.57496159564435</c:v>
                </c:pt>
                <c:pt idx="104">
                  <c:v>114.1209623946197</c:v>
                </c:pt>
                <c:pt idx="105">
                  <c:v>114.25923866711148</c:v>
                </c:pt>
                <c:pt idx="106">
                  <c:v>113.29912977583389</c:v>
                </c:pt>
                <c:pt idx="107">
                  <c:v>110.21669117132257</c:v>
                </c:pt>
                <c:pt idx="108">
                  <c:v>109.40134507909444</c:v>
                </c:pt>
                <c:pt idx="109">
                  <c:v>110.33025686645169</c:v>
                </c:pt>
                <c:pt idx="110">
                  <c:v>110.91301464925395</c:v>
                </c:pt>
                <c:pt idx="111">
                  <c:v>112.29536553121564</c:v>
                </c:pt>
                <c:pt idx="112">
                  <c:v>112.52774791916347</c:v>
                </c:pt>
                <c:pt idx="113">
                  <c:v>114.05475863943562</c:v>
                </c:pt>
                <c:pt idx="114">
                  <c:v>114.79556115661977</c:v>
                </c:pt>
                <c:pt idx="115">
                  <c:v>116.36674203392762</c:v>
                </c:pt>
                <c:pt idx="116">
                  <c:v>116.59006387684249</c:v>
                </c:pt>
                <c:pt idx="117">
                  <c:v>115.3295155491308</c:v>
                </c:pt>
                <c:pt idx="118">
                  <c:v>116.2663553133919</c:v>
                </c:pt>
                <c:pt idx="119">
                  <c:v>117.21513852337826</c:v>
                </c:pt>
                <c:pt idx="120">
                  <c:v>117.99866974725199</c:v>
                </c:pt>
                <c:pt idx="121">
                  <c:v>116.89297437101285</c:v>
                </c:pt>
                <c:pt idx="122">
                  <c:v>115.77770364604569</c:v>
                </c:pt>
                <c:pt idx="123">
                  <c:v>116.73740069436722</c:v>
                </c:pt>
                <c:pt idx="124">
                  <c:v>118.81617801499934</c:v>
                </c:pt>
                <c:pt idx="125">
                  <c:v>119.6404816915214</c:v>
                </c:pt>
                <c:pt idx="126">
                  <c:v>122.78129903505197</c:v>
                </c:pt>
                <c:pt idx="127">
                  <c:v>123.08884276247782</c:v>
                </c:pt>
                <c:pt idx="128">
                  <c:v>125.80535890054405</c:v>
                </c:pt>
                <c:pt idx="129">
                  <c:v>126.91342237378045</c:v>
                </c:pt>
                <c:pt idx="130">
                  <c:v>125.3218552701484</c:v>
                </c:pt>
                <c:pt idx="131">
                  <c:v>127.0543756254865</c:v>
                </c:pt>
                <c:pt idx="132">
                  <c:v>128.45443575455806</c:v>
                </c:pt>
                <c:pt idx="133">
                  <c:v>131.82403186017109</c:v>
                </c:pt>
                <c:pt idx="134">
                  <c:v>132.2396843635585</c:v>
                </c:pt>
                <c:pt idx="135">
                  <c:v>128.79966311246196</c:v>
                </c:pt>
                <c:pt idx="136">
                  <c:v>129.57351602686865</c:v>
                </c:pt>
                <c:pt idx="137">
                  <c:v>128.64110357438503</c:v>
                </c:pt>
                <c:pt idx="138">
                  <c:v>125.47444308536269</c:v>
                </c:pt>
                <c:pt idx="139">
                  <c:v>124.95830090070055</c:v>
                </c:pt>
                <c:pt idx="140">
                  <c:v>125.9929533670221</c:v>
                </c:pt>
                <c:pt idx="141">
                  <c:v>121.30123841176885</c:v>
                </c:pt>
                <c:pt idx="142">
                  <c:v>119.90869441664505</c:v>
                </c:pt>
                <c:pt idx="143">
                  <c:v>119.21793081862025</c:v>
                </c:pt>
                <c:pt idx="144">
                  <c:v>118.21550506360916</c:v>
                </c:pt>
                <c:pt idx="145">
                  <c:v>114.71298664393295</c:v>
                </c:pt>
                <c:pt idx="146">
                  <c:v>112.60260037642446</c:v>
                </c:pt>
                <c:pt idx="147">
                  <c:v>111.59101111564138</c:v>
                </c:pt>
                <c:pt idx="148">
                  <c:v>109.82595516677581</c:v>
                </c:pt>
                <c:pt idx="149">
                  <c:v>110.84578128667977</c:v>
                </c:pt>
                <c:pt idx="150">
                  <c:v>108.91464966578945</c:v>
                </c:pt>
                <c:pt idx="151">
                  <c:v>107.54619848359422</c:v>
                </c:pt>
                <c:pt idx="152">
                  <c:v>107.77508020641569</c:v>
                </c:pt>
                <c:pt idx="153">
                  <c:v>107.87083369369591</c:v>
                </c:pt>
                <c:pt idx="154">
                  <c:v>108.84082681591856</c:v>
                </c:pt>
                <c:pt idx="155">
                  <c:v>108.1589178414487</c:v>
                </c:pt>
                <c:pt idx="156">
                  <c:v>105.21249037317089</c:v>
                </c:pt>
                <c:pt idx="157">
                  <c:v>104.25495550036861</c:v>
                </c:pt>
                <c:pt idx="158">
                  <c:v>103.69248098315151</c:v>
                </c:pt>
                <c:pt idx="159">
                  <c:v>101.58755163481064</c:v>
                </c:pt>
                <c:pt idx="160">
                  <c:v>100.9687575933545</c:v>
                </c:pt>
                <c:pt idx="161">
                  <c:v>102.07630626289584</c:v>
                </c:pt>
                <c:pt idx="162">
                  <c:v>103.23965965298113</c:v>
                </c:pt>
                <c:pt idx="163">
                  <c:v>102.81978575929426</c:v>
                </c:pt>
                <c:pt idx="164">
                  <c:v>101.34909456326116</c:v>
                </c:pt>
                <c:pt idx="165">
                  <c:v>101.01457512221442</c:v>
                </c:pt>
                <c:pt idx="166">
                  <c:v>97.613370069725008</c:v>
                </c:pt>
                <c:pt idx="167">
                  <c:v>95.104731663721992</c:v>
                </c:pt>
                <c:pt idx="168">
                  <c:v>94.862876887785148</c:v>
                </c:pt>
                <c:pt idx="169">
                  <c:v>95.254230656765969</c:v>
                </c:pt>
                <c:pt idx="170">
                  <c:v>93.952395072710871</c:v>
                </c:pt>
                <c:pt idx="171">
                  <c:v>93.171952671007503</c:v>
                </c:pt>
                <c:pt idx="172">
                  <c:v>93.388787987364665</c:v>
                </c:pt>
                <c:pt idx="173">
                  <c:v>94.521356116485663</c:v>
                </c:pt>
                <c:pt idx="174">
                  <c:v>96.56090539555457</c:v>
                </c:pt>
                <c:pt idx="175">
                  <c:v>97.386341640205771</c:v>
                </c:pt>
                <c:pt idx="176">
                  <c:v>97.535531751032707</c:v>
                </c:pt>
                <c:pt idx="177">
                  <c:v>95.390550675216531</c:v>
                </c:pt>
                <c:pt idx="178">
                  <c:v>93.05179748858167</c:v>
                </c:pt>
                <c:pt idx="179">
                  <c:v>92.506723336257423</c:v>
                </c:pt>
                <c:pt idx="180">
                  <c:v>93.974634592337253</c:v>
                </c:pt>
                <c:pt idx="181">
                  <c:v>94.131340837111992</c:v>
                </c:pt>
                <c:pt idx="182">
                  <c:v>95.476111049334662</c:v>
                </c:pt>
                <c:pt idx="183">
                  <c:v>95.846975631252292</c:v>
                </c:pt>
                <c:pt idx="184">
                  <c:v>97.601014781043688</c:v>
                </c:pt>
                <c:pt idx="185">
                  <c:v>99.07417703481309</c:v>
                </c:pt>
                <c:pt idx="186">
                  <c:v>97.329816194488728</c:v>
                </c:pt>
                <c:pt idx="187">
                  <c:v>97.551387704840408</c:v>
                </c:pt>
                <c:pt idx="188">
                  <c:v>98.23309075783223</c:v>
                </c:pt>
                <c:pt idx="189">
                  <c:v>96.849607307741408</c:v>
                </c:pt>
                <c:pt idx="190">
                  <c:v>96.868449122980422</c:v>
                </c:pt>
                <c:pt idx="191">
                  <c:v>95.933256730543505</c:v>
                </c:pt>
                <c:pt idx="192">
                  <c:v>95.596369192499523</c:v>
                </c:pt>
                <c:pt idx="193">
                  <c:v>95.719201354139642</c:v>
                </c:pt>
                <c:pt idx="194">
                  <c:v>96.887908702653519</c:v>
                </c:pt>
                <c:pt idx="195">
                  <c:v>96.790096000593067</c:v>
                </c:pt>
                <c:pt idx="196">
                  <c:v>95.763680393392391</c:v>
                </c:pt>
                <c:pt idx="197">
                  <c:v>96.069885631211108</c:v>
                </c:pt>
                <c:pt idx="198">
                  <c:v>94.370415673095536</c:v>
                </c:pt>
                <c:pt idx="199">
                  <c:v>92.920316624864611</c:v>
                </c:pt>
                <c:pt idx="200">
                  <c:v>91.994390698938687</c:v>
                </c:pt>
                <c:pt idx="201">
                  <c:v>90.183208338996181</c:v>
                </c:pt>
                <c:pt idx="202">
                  <c:v>89.944133503012623</c:v>
                </c:pt>
                <c:pt idx="203">
                  <c:v>90.844216283446784</c:v>
                </c:pt>
                <c:pt idx="204">
                  <c:v>90.584034495966009</c:v>
                </c:pt>
                <c:pt idx="205">
                  <c:v>89.45301077793016</c:v>
                </c:pt>
                <c:pt idx="206">
                  <c:v>92.436195230034883</c:v>
                </c:pt>
                <c:pt idx="207">
                  <c:v>93.433061105139402</c:v>
                </c:pt>
                <c:pt idx="208">
                  <c:v>93.770669368356465</c:v>
                </c:pt>
                <c:pt idx="209">
                  <c:v>94.942156656823627</c:v>
                </c:pt>
                <c:pt idx="210">
                  <c:v>94.706685446705464</c:v>
                </c:pt>
                <c:pt idx="211">
                  <c:v>93.69921461548283</c:v>
                </c:pt>
                <c:pt idx="212">
                  <c:v>92.665076952856339</c:v>
                </c:pt>
                <c:pt idx="213">
                  <c:v>91.960825498021094</c:v>
                </c:pt>
                <c:pt idx="214">
                  <c:v>90.601537821597887</c:v>
                </c:pt>
                <c:pt idx="215">
                  <c:v>89.756847918751632</c:v>
                </c:pt>
                <c:pt idx="216">
                  <c:v>89.493268426883461</c:v>
                </c:pt>
                <c:pt idx="217">
                  <c:v>90.599272685339628</c:v>
                </c:pt>
                <c:pt idx="218">
                  <c:v>92.362475340903032</c:v>
                </c:pt>
                <c:pt idx="219">
                  <c:v>91.819357442619989</c:v>
                </c:pt>
                <c:pt idx="220">
                  <c:v>90.912376292672093</c:v>
                </c:pt>
                <c:pt idx="221">
                  <c:v>89.721017581575808</c:v>
                </c:pt>
                <c:pt idx="222">
                  <c:v>88.444922182273459</c:v>
                </c:pt>
                <c:pt idx="223">
                  <c:v>87.936605013776145</c:v>
                </c:pt>
                <c:pt idx="224">
                  <c:v>88.191947646523431</c:v>
                </c:pt>
                <c:pt idx="225">
                  <c:v>89.905214343666472</c:v>
                </c:pt>
                <c:pt idx="226">
                  <c:v>92.578692892826112</c:v>
                </c:pt>
                <c:pt idx="227">
                  <c:v>92.646852902051378</c:v>
                </c:pt>
                <c:pt idx="228">
                  <c:v>93.311361511628391</c:v>
                </c:pt>
                <c:pt idx="229">
                  <c:v>93.397951493136631</c:v>
                </c:pt>
                <c:pt idx="230">
                  <c:v>92.737252430903041</c:v>
                </c:pt>
                <c:pt idx="231">
                  <c:v>90.894049281128119</c:v>
                </c:pt>
                <c:pt idx="232">
                  <c:v>90.759376634501749</c:v>
                </c:pt>
                <c:pt idx="233">
                  <c:v>91.010703798427599</c:v>
                </c:pt>
                <c:pt idx="234">
                  <c:v>91.70620359044689</c:v>
                </c:pt>
                <c:pt idx="235">
                  <c:v>91.287359304150144</c:v>
                </c:pt>
                <c:pt idx="236">
                  <c:v>90.703880796174815</c:v>
                </c:pt>
                <c:pt idx="237">
                  <c:v>91.394747354938616</c:v>
                </c:pt>
                <c:pt idx="238">
                  <c:v>92.045150343271104</c:v>
                </c:pt>
                <c:pt idx="239">
                  <c:v>91.957942597328781</c:v>
                </c:pt>
                <c:pt idx="240">
                  <c:v>94.069873275922433</c:v>
                </c:pt>
                <c:pt idx="241">
                  <c:v>93.506266190576213</c:v>
                </c:pt>
                <c:pt idx="242">
                  <c:v>93.50698691574928</c:v>
                </c:pt>
                <c:pt idx="243">
                  <c:v>93.366033664043243</c:v>
                </c:pt>
                <c:pt idx="244">
                  <c:v>92.580752107606315</c:v>
                </c:pt>
                <c:pt idx="245">
                  <c:v>92.259514601892008</c:v>
                </c:pt>
                <c:pt idx="246">
                  <c:v>90.904860158724276</c:v>
                </c:pt>
                <c:pt idx="247">
                  <c:v>90.638397766163806</c:v>
                </c:pt>
                <c:pt idx="248">
                  <c:v>89.601068320627988</c:v>
                </c:pt>
                <c:pt idx="249">
                  <c:v>88.864899036699342</c:v>
                </c:pt>
                <c:pt idx="250">
                  <c:v>89.053831992784509</c:v>
                </c:pt>
                <c:pt idx="251">
                  <c:v>90.734048292705026</c:v>
                </c:pt>
                <c:pt idx="252">
                  <c:v>92.234804024529367</c:v>
                </c:pt>
                <c:pt idx="253">
                  <c:v>91.540024957683144</c:v>
                </c:pt>
                <c:pt idx="254">
                  <c:v>90.381407761592357</c:v>
                </c:pt>
                <c:pt idx="255">
                  <c:v>87.26581579911948</c:v>
                </c:pt>
                <c:pt idx="256">
                  <c:v>86.795697064795249</c:v>
                </c:pt>
                <c:pt idx="257">
                  <c:v>86.728360741482049</c:v>
                </c:pt>
                <c:pt idx="258">
                  <c:v>86.53736857061665</c:v>
                </c:pt>
                <c:pt idx="259">
                  <c:v>88.472206778111371</c:v>
                </c:pt>
                <c:pt idx="260">
                  <c:v>89.372289558545532</c:v>
                </c:pt>
                <c:pt idx="261">
                  <c:v>89.250384043556508</c:v>
                </c:pt>
                <c:pt idx="262">
                  <c:v>90.032061974128027</c:v>
                </c:pt>
                <c:pt idx="263">
                  <c:v>90.268459830897285</c:v>
                </c:pt>
                <c:pt idx="264">
                  <c:v>90.892093027086915</c:v>
                </c:pt>
                <c:pt idx="265">
                  <c:v>90.797472107935803</c:v>
                </c:pt>
                <c:pt idx="266">
                  <c:v>90.863778823858894</c:v>
                </c:pt>
                <c:pt idx="267">
                  <c:v>90.883547285749003</c:v>
                </c:pt>
                <c:pt idx="268">
                  <c:v>91.129623451985296</c:v>
                </c:pt>
                <c:pt idx="269">
                  <c:v>91.415442463479835</c:v>
                </c:pt>
                <c:pt idx="270">
                  <c:v>91.325042934628172</c:v>
                </c:pt>
                <c:pt idx="271">
                  <c:v>90.707793304257237</c:v>
                </c:pt>
                <c:pt idx="272">
                  <c:v>91.128182001639146</c:v>
                </c:pt>
                <c:pt idx="273">
                  <c:v>91.611685632034792</c:v>
                </c:pt>
                <c:pt idx="274">
                  <c:v>91.158143576691344</c:v>
                </c:pt>
                <c:pt idx="275">
                  <c:v>91.723089151644686</c:v>
                </c:pt>
                <c:pt idx="276">
                  <c:v>92.506105571823355</c:v>
                </c:pt>
                <c:pt idx="277">
                  <c:v>94.099320047279576</c:v>
                </c:pt>
                <c:pt idx="278">
                  <c:v>95.042234495142324</c:v>
                </c:pt>
                <c:pt idx="279">
                  <c:v>95.408980647499504</c:v>
                </c:pt>
                <c:pt idx="280">
                  <c:v>94.286605631540596</c:v>
                </c:pt>
                <c:pt idx="281">
                  <c:v>93.833681340631202</c:v>
                </c:pt>
                <c:pt idx="282">
                  <c:v>94.889028915493938</c:v>
                </c:pt>
                <c:pt idx="283">
                  <c:v>96.485847016815541</c:v>
                </c:pt>
                <c:pt idx="284">
                  <c:v>96.73490904448316</c:v>
                </c:pt>
                <c:pt idx="285">
                  <c:v>97.41537656860686</c:v>
                </c:pt>
                <c:pt idx="286">
                  <c:v>98.839426549868023</c:v>
                </c:pt>
                <c:pt idx="287">
                  <c:v>102.30426133906619</c:v>
                </c:pt>
                <c:pt idx="288">
                  <c:v>105.13063658565716</c:v>
                </c:pt>
                <c:pt idx="289">
                  <c:v>103.36197701092621</c:v>
                </c:pt>
                <c:pt idx="290">
                  <c:v>103.0223095329289</c:v>
                </c:pt>
                <c:pt idx="291">
                  <c:v>102.73885861843162</c:v>
                </c:pt>
                <c:pt idx="292">
                  <c:v>103.53937836424214</c:v>
                </c:pt>
                <c:pt idx="293">
                  <c:v>105.76847836383031</c:v>
                </c:pt>
                <c:pt idx="294">
                  <c:v>106.08127308894574</c:v>
                </c:pt>
                <c:pt idx="295">
                  <c:v>107.73883802628382</c:v>
                </c:pt>
                <c:pt idx="296">
                  <c:v>105.88183813748144</c:v>
                </c:pt>
                <c:pt idx="297">
                  <c:v>102.90514021193439</c:v>
                </c:pt>
                <c:pt idx="298">
                  <c:v>102.55672107112117</c:v>
                </c:pt>
                <c:pt idx="299">
                  <c:v>101.63316324219248</c:v>
                </c:pt>
                <c:pt idx="300">
                  <c:v>101.71295781492601</c:v>
                </c:pt>
                <c:pt idx="301">
                  <c:v>102.96835810568714</c:v>
                </c:pt>
                <c:pt idx="302">
                  <c:v>104.08846798538781</c:v>
                </c:pt>
                <c:pt idx="303">
                  <c:v>103.99065528332736</c:v>
                </c:pt>
                <c:pt idx="304">
                  <c:v>103.70380666444272</c:v>
                </c:pt>
                <c:pt idx="305">
                  <c:v>104.14118388376144</c:v>
                </c:pt>
                <c:pt idx="306">
                  <c:v>104.41608905692082</c:v>
                </c:pt>
                <c:pt idx="307">
                  <c:v>103.39523332962675</c:v>
                </c:pt>
                <c:pt idx="308">
                  <c:v>102.96228342208549</c:v>
                </c:pt>
                <c:pt idx="309">
                  <c:v>102.46714522818159</c:v>
                </c:pt>
                <c:pt idx="310">
                  <c:v>102.77077644752502</c:v>
                </c:pt>
                <c:pt idx="311">
                  <c:v>102.89051978699483</c:v>
                </c:pt>
                <c:pt idx="312">
                  <c:v>102.83193512649757</c:v>
                </c:pt>
                <c:pt idx="313">
                  <c:v>104.23570184217355</c:v>
                </c:pt>
                <c:pt idx="314">
                  <c:v>104.72342686286866</c:v>
                </c:pt>
                <c:pt idx="315">
                  <c:v>105.31040603597036</c:v>
                </c:pt>
                <c:pt idx="316">
                  <c:v>107.60581275148161</c:v>
                </c:pt>
                <c:pt idx="317">
                  <c:v>106.68266676550898</c:v>
                </c:pt>
                <c:pt idx="318">
                  <c:v>106.96024891788265</c:v>
                </c:pt>
                <c:pt idx="319">
                  <c:v>107.45343085774533</c:v>
                </c:pt>
                <c:pt idx="320">
                  <c:v>108.97117511150648</c:v>
                </c:pt>
                <c:pt idx="321">
                  <c:v>110.51332106041326</c:v>
                </c:pt>
                <c:pt idx="322">
                  <c:v>111.14333782242156</c:v>
                </c:pt>
                <c:pt idx="323">
                  <c:v>110.27857057546817</c:v>
                </c:pt>
                <c:pt idx="324">
                  <c:v>110.65046476477589</c:v>
                </c:pt>
                <c:pt idx="325">
                  <c:v>111.48537339741611</c:v>
                </c:pt>
                <c:pt idx="326">
                  <c:v>113.12440540173222</c:v>
                </c:pt>
                <c:pt idx="327">
                  <c:v>113.7766616833669</c:v>
                </c:pt>
                <c:pt idx="328">
                  <c:v>113.82093480114163</c:v>
                </c:pt>
                <c:pt idx="329">
                  <c:v>114.66016778482029</c:v>
                </c:pt>
                <c:pt idx="330">
                  <c:v>114.78588284715273</c:v>
                </c:pt>
                <c:pt idx="331">
                  <c:v>112.75745332789701</c:v>
                </c:pt>
                <c:pt idx="332">
                  <c:v>113.38757305064432</c:v>
                </c:pt>
                <c:pt idx="333">
                  <c:v>113.79694494895209</c:v>
                </c:pt>
                <c:pt idx="334">
                  <c:v>114.28240483338894</c:v>
                </c:pt>
                <c:pt idx="335">
                  <c:v>114.23288071792464</c:v>
                </c:pt>
                <c:pt idx="336">
                  <c:v>115.49734155371875</c:v>
                </c:pt>
                <c:pt idx="337">
                  <c:v>116.1053247175787</c:v>
                </c:pt>
                <c:pt idx="338">
                  <c:v>115.47520499483139</c:v>
                </c:pt>
                <c:pt idx="339">
                  <c:v>115.24035154914728</c:v>
                </c:pt>
                <c:pt idx="340">
                  <c:v>113.68801248707844</c:v>
                </c:pt>
                <c:pt idx="341">
                  <c:v>112.18107911091344</c:v>
                </c:pt>
                <c:pt idx="342">
                  <c:v>110.54235598881436</c:v>
                </c:pt>
                <c:pt idx="343">
                  <c:v>111.86941695392713</c:v>
                </c:pt>
                <c:pt idx="344">
                  <c:v>112.72883024245195</c:v>
                </c:pt>
                <c:pt idx="345">
                  <c:v>113.54860364645754</c:v>
                </c:pt>
                <c:pt idx="346">
                  <c:v>112.28671682913873</c:v>
                </c:pt>
                <c:pt idx="347">
                  <c:v>111.6939718546524</c:v>
                </c:pt>
                <c:pt idx="348">
                  <c:v>110.35620297268247</c:v>
                </c:pt>
                <c:pt idx="349">
                  <c:v>110.4998332036028</c:v>
                </c:pt>
                <c:pt idx="350">
                  <c:v>109.99666407205605</c:v>
                </c:pt>
                <c:pt idx="351">
                  <c:v>108.79284711153944</c:v>
                </c:pt>
                <c:pt idx="352">
                  <c:v>105.14237410990441</c:v>
                </c:pt>
                <c:pt idx="353">
                  <c:v>104.62159869198678</c:v>
                </c:pt>
                <c:pt idx="354">
                  <c:v>105.92302243308582</c:v>
                </c:pt>
                <c:pt idx="355">
                  <c:v>107.3257595413717</c:v>
                </c:pt>
                <c:pt idx="356">
                  <c:v>106.23293425750893</c:v>
                </c:pt>
                <c:pt idx="357">
                  <c:v>103.85268789305262</c:v>
                </c:pt>
                <c:pt idx="358">
                  <c:v>103.44290415178885</c:v>
                </c:pt>
                <c:pt idx="359">
                  <c:v>102.05612595804968</c:v>
                </c:pt>
                <c:pt idx="360">
                  <c:v>100.53889650798359</c:v>
                </c:pt>
                <c:pt idx="361">
                  <c:v>101.15491060948641</c:v>
                </c:pt>
                <c:pt idx="362">
                  <c:v>102.09123557005245</c:v>
                </c:pt>
                <c:pt idx="363">
                  <c:v>102.6993216946514</c:v>
                </c:pt>
                <c:pt idx="364">
                  <c:v>104.4900148675307</c:v>
                </c:pt>
                <c:pt idx="365">
                  <c:v>103.62226175914601</c:v>
                </c:pt>
                <c:pt idx="366">
                  <c:v>102.81484364382175</c:v>
                </c:pt>
                <c:pt idx="367">
                  <c:v>102.77870442442888</c:v>
                </c:pt>
                <c:pt idx="368">
                  <c:v>102.49442982401951</c:v>
                </c:pt>
                <c:pt idx="369">
                  <c:v>101.29596682193146</c:v>
                </c:pt>
                <c:pt idx="370">
                  <c:v>99.031551288862545</c:v>
                </c:pt>
                <c:pt idx="371">
                  <c:v>97.872625210554716</c:v>
                </c:pt>
                <c:pt idx="372">
                  <c:v>98.276334268216857</c:v>
                </c:pt>
                <c:pt idx="373">
                  <c:v>98.530853215052048</c:v>
                </c:pt>
                <c:pt idx="374">
                  <c:v>98.128791529214098</c:v>
                </c:pt>
                <c:pt idx="375">
                  <c:v>99.083546462063097</c:v>
                </c:pt>
                <c:pt idx="376">
                  <c:v>99.32643084539005</c:v>
                </c:pt>
                <c:pt idx="377">
                  <c:v>100.21529090527201</c:v>
                </c:pt>
                <c:pt idx="378">
                  <c:v>100.88772749175286</c:v>
                </c:pt>
                <c:pt idx="379">
                  <c:v>100.02388689145056</c:v>
                </c:pt>
                <c:pt idx="380">
                  <c:v>100.92417559336275</c:v>
                </c:pt>
                <c:pt idx="381">
                  <c:v>101.83754030912932</c:v>
                </c:pt>
                <c:pt idx="382">
                  <c:v>101.98106757931066</c:v>
                </c:pt>
                <c:pt idx="383">
                  <c:v>101.17344354250838</c:v>
                </c:pt>
                <c:pt idx="384">
                  <c:v>100</c:v>
                </c:pt>
                <c:pt idx="385">
                  <c:v>100.265</c:v>
                </c:pt>
                <c:pt idx="386">
                  <c:v>100.5424</c:v>
                </c:pt>
                <c:pt idx="387">
                  <c:v>100.054</c:v>
                </c:pt>
                <c:pt idx="388">
                  <c:v>97.868099999999998</c:v>
                </c:pt>
                <c:pt idx="389">
                  <c:v>99.198300000000003</c:v>
                </c:pt>
                <c:pt idx="390">
                  <c:v>99.3767</c:v>
                </c:pt>
                <c:pt idx="391">
                  <c:v>98.834400000000002</c:v>
                </c:pt>
                <c:pt idx="392">
                  <c:v>98.568299999999994</c:v>
                </c:pt>
                <c:pt idx="393">
                  <c:v>98.355500000000006</c:v>
                </c:pt>
                <c:pt idx="394">
                  <c:v>97.368200000000002</c:v>
                </c:pt>
                <c:pt idx="395">
                  <c:v>96.789500000000004</c:v>
                </c:pt>
                <c:pt idx="396">
                  <c:v>97.834299999999999</c:v>
                </c:pt>
                <c:pt idx="397">
                  <c:v>97.678200000000004</c:v>
                </c:pt>
                <c:pt idx="398">
                  <c:v>97.434600000000003</c:v>
                </c:pt>
                <c:pt idx="399">
                  <c:v>96.131</c:v>
                </c:pt>
                <c:pt idx="400">
                  <c:v>95.404399999999995</c:v>
                </c:pt>
                <c:pt idx="401">
                  <c:v>95.134600000000006</c:v>
                </c:pt>
                <c:pt idx="402">
                  <c:v>93.731300000000005</c:v>
                </c:pt>
                <c:pt idx="403">
                  <c:v>94.070099999999996</c:v>
                </c:pt>
                <c:pt idx="404">
                  <c:v>92.868099999999998</c:v>
                </c:pt>
                <c:pt idx="405">
                  <c:v>90.743399999999994</c:v>
                </c:pt>
                <c:pt idx="406">
                  <c:v>89.6751</c:v>
                </c:pt>
                <c:pt idx="407">
                  <c:v>90.524900000000002</c:v>
                </c:pt>
                <c:pt idx="408">
                  <c:v>90.004300000000001</c:v>
                </c:pt>
                <c:pt idx="409">
                  <c:v>89.005200000000002</c:v>
                </c:pt>
                <c:pt idx="410">
                  <c:v>87.214699999999993</c:v>
                </c:pt>
                <c:pt idx="411">
                  <c:v>86.832099999999997</c:v>
                </c:pt>
                <c:pt idx="412">
                  <c:v>87.162199999999999</c:v>
                </c:pt>
                <c:pt idx="413">
                  <c:v>87.742599999999996</c:v>
                </c:pt>
                <c:pt idx="414">
                  <c:v>87.342500000000001</c:v>
                </c:pt>
                <c:pt idx="415">
                  <c:v>89.688599999999994</c:v>
                </c:pt>
                <c:pt idx="416">
                  <c:v>92.042299999999997</c:v>
                </c:pt>
                <c:pt idx="417">
                  <c:v>98.008399999999995</c:v>
                </c:pt>
                <c:pt idx="418">
                  <c:v>99.178299999999993</c:v>
                </c:pt>
                <c:pt idx="419">
                  <c:v>97.576400000000007</c:v>
                </c:pt>
                <c:pt idx="420">
                  <c:v>98.496799999999993</c:v>
                </c:pt>
                <c:pt idx="421">
                  <c:v>101.2765</c:v>
                </c:pt>
                <c:pt idx="422">
                  <c:v>101.55410000000001</c:v>
                </c:pt>
                <c:pt idx="423">
                  <c:v>98.908500000000004</c:v>
                </c:pt>
                <c:pt idx="424">
                  <c:v>95.754000000000005</c:v>
                </c:pt>
                <c:pt idx="425">
                  <c:v>94.835999999999999</c:v>
                </c:pt>
                <c:pt idx="426">
                  <c:v>94.398499999999999</c:v>
                </c:pt>
                <c:pt idx="427">
                  <c:v>93.163899999999998</c:v>
                </c:pt>
                <c:pt idx="428">
                  <c:v>92.5154</c:v>
                </c:pt>
                <c:pt idx="429">
                  <c:v>91.262900000000002</c:v>
                </c:pt>
                <c:pt idx="430">
                  <c:v>90.787000000000006</c:v>
                </c:pt>
                <c:pt idx="431">
                  <c:v>91.132900000000006</c:v>
                </c:pt>
                <c:pt idx="432">
                  <c:v>91.011600000000001</c:v>
                </c:pt>
                <c:pt idx="433">
                  <c:v>92.200400000000002</c:v>
                </c:pt>
                <c:pt idx="434">
                  <c:v>91.299599999999998</c:v>
                </c:pt>
                <c:pt idx="435">
                  <c:v>90.655699999999996</c:v>
                </c:pt>
                <c:pt idx="436">
                  <c:v>93.280900000000003</c:v>
                </c:pt>
                <c:pt idx="437">
                  <c:v>93.653199999999998</c:v>
                </c:pt>
                <c:pt idx="438">
                  <c:v>92.035899999999998</c:v>
                </c:pt>
                <c:pt idx="439">
                  <c:v>91.231700000000004</c:v>
                </c:pt>
                <c:pt idx="440">
                  <c:v>90.246700000000004</c:v>
                </c:pt>
                <c:pt idx="441">
                  <c:v>87.697100000000006</c:v>
                </c:pt>
                <c:pt idx="442">
                  <c:v>87.811999999999998</c:v>
                </c:pt>
                <c:pt idx="443">
                  <c:v>88.515100000000004</c:v>
                </c:pt>
                <c:pt idx="444">
                  <c:v>87.431700000000006</c:v>
                </c:pt>
                <c:pt idx="445">
                  <c:v>86.806600000000003</c:v>
                </c:pt>
                <c:pt idx="446">
                  <c:v>86.025899999999993</c:v>
                </c:pt>
                <c:pt idx="447">
                  <c:v>84.576800000000006</c:v>
                </c:pt>
                <c:pt idx="448">
                  <c:v>84.668099999999995</c:v>
                </c:pt>
                <c:pt idx="449">
                  <c:v>84.516199999999998</c:v>
                </c:pt>
                <c:pt idx="450">
                  <c:v>83.917000000000002</c:v>
                </c:pt>
                <c:pt idx="451">
                  <c:v>84.579300000000003</c:v>
                </c:pt>
                <c:pt idx="452">
                  <c:v>87.288300000000007</c:v>
                </c:pt>
                <c:pt idx="453">
                  <c:v>87.942300000000003</c:v>
                </c:pt>
                <c:pt idx="454">
                  <c:v>88.565700000000007</c:v>
                </c:pt>
                <c:pt idx="455">
                  <c:v>89.362499999999997</c:v>
                </c:pt>
                <c:pt idx="456">
                  <c:v>88.699200000000005</c:v>
                </c:pt>
                <c:pt idx="457">
                  <c:v>87.235500000000002</c:v>
                </c:pt>
                <c:pt idx="458">
                  <c:v>87.660600000000002</c:v>
                </c:pt>
                <c:pt idx="459">
                  <c:v>87.888400000000004</c:v>
                </c:pt>
                <c:pt idx="460">
                  <c:v>89.2898</c:v>
                </c:pt>
                <c:pt idx="461">
                  <c:v>90.523099999999999</c:v>
                </c:pt>
                <c:pt idx="462">
                  <c:v>89.963099999999997</c:v>
                </c:pt>
                <c:pt idx="463">
                  <c:v>89.3155</c:v>
                </c:pt>
                <c:pt idx="464">
                  <c:v>88.0017</c:v>
                </c:pt>
                <c:pt idx="465">
                  <c:v>87.860900000000001</c:v>
                </c:pt>
                <c:pt idx="466">
                  <c:v>88.270300000000006</c:v>
                </c:pt>
                <c:pt idx="467">
                  <c:v>87.499099999999999</c:v>
                </c:pt>
                <c:pt idx="468">
                  <c:v>87.416700000000006</c:v>
                </c:pt>
                <c:pt idx="469">
                  <c:v>88.287400000000005</c:v>
                </c:pt>
                <c:pt idx="470">
                  <c:v>88.773099999999999</c:v>
                </c:pt>
                <c:pt idx="471">
                  <c:v>88.031199999999998</c:v>
                </c:pt>
                <c:pt idx="472">
                  <c:v>88.431700000000006</c:v>
                </c:pt>
                <c:pt idx="473">
                  <c:v>89.149199999999993</c:v>
                </c:pt>
                <c:pt idx="474">
                  <c:v>89.703800000000001</c:v>
                </c:pt>
                <c:pt idx="475">
                  <c:v>89.613900000000001</c:v>
                </c:pt>
                <c:pt idx="476">
                  <c:v>89.1708</c:v>
                </c:pt>
                <c:pt idx="477">
                  <c:v>88.159099999999995</c:v>
                </c:pt>
                <c:pt idx="478">
                  <c:v>88.913200000000003</c:v>
                </c:pt>
                <c:pt idx="479">
                  <c:v>89.091300000000004</c:v>
                </c:pt>
                <c:pt idx="480">
                  <c:v>89.987099999999998</c:v>
                </c:pt>
                <c:pt idx="481">
                  <c:v>90.114099999999993</c:v>
                </c:pt>
                <c:pt idx="482">
                  <c:v>89.936999999999998</c:v>
                </c:pt>
                <c:pt idx="483">
                  <c:v>89.405299999999997</c:v>
                </c:pt>
                <c:pt idx="484">
                  <c:v>89.089100000000002</c:v>
                </c:pt>
                <c:pt idx="485">
                  <c:v>89.190600000000003</c:v>
                </c:pt>
                <c:pt idx="486">
                  <c:v>88.947999999999993</c:v>
                </c:pt>
                <c:pt idx="487">
                  <c:v>89.767600000000002</c:v>
                </c:pt>
                <c:pt idx="488">
                  <c:v>91.084100000000007</c:v>
                </c:pt>
                <c:pt idx="489">
                  <c:v>92.194599999999994</c:v>
                </c:pt>
                <c:pt idx="490">
                  <c:v>93.540999999999997</c:v>
                </c:pt>
                <c:pt idx="491">
                  <c:v>95.4131</c:v>
                </c:pt>
                <c:pt idx="492">
                  <c:v>97.166200000000003</c:v>
                </c:pt>
                <c:pt idx="493">
                  <c:v>98.518199999999993</c:v>
                </c:pt>
                <c:pt idx="494">
                  <c:v>100.49209999999999</c:v>
                </c:pt>
                <c:pt idx="495">
                  <c:v>99.577699999999993</c:v>
                </c:pt>
                <c:pt idx="496">
                  <c:v>98.782700000000006</c:v>
                </c:pt>
                <c:pt idx="497">
                  <c:v>99.565299999999993</c:v>
                </c:pt>
                <c:pt idx="498">
                  <c:v>101.3861</c:v>
                </c:pt>
                <c:pt idx="499">
                  <c:v>103.0194</c:v>
                </c:pt>
                <c:pt idx="500">
                  <c:v>103.6199</c:v>
                </c:pt>
                <c:pt idx="501">
                  <c:v>102.65730000000001</c:v>
                </c:pt>
                <c:pt idx="502">
                  <c:v>104.3578</c:v>
                </c:pt>
                <c:pt idx="503">
                  <c:v>105.1588</c:v>
                </c:pt>
                <c:pt idx="504">
                  <c:v>107.4556</c:v>
                </c:pt>
                <c:pt idx="505">
                  <c:v>106.1159</c:v>
                </c:pt>
                <c:pt idx="506">
                  <c:v>103.9709</c:v>
                </c:pt>
                <c:pt idx="507">
                  <c:v>102.49039999999999</c:v>
                </c:pt>
                <c:pt idx="508">
                  <c:v>103.5611</c:v>
                </c:pt>
                <c:pt idx="509">
                  <c:v>104.00790000000001</c:v>
                </c:pt>
                <c:pt idx="510">
                  <c:v>104.6846</c:v>
                </c:pt>
                <c:pt idx="511">
                  <c:v>103.8613</c:v>
                </c:pt>
                <c:pt idx="512">
                  <c:v>104.748</c:v>
                </c:pt>
                <c:pt idx="513">
                  <c:v>105.8211</c:v>
                </c:pt>
                <c:pt idx="514">
                  <c:v>108.2358</c:v>
                </c:pt>
                <c:pt idx="515">
                  <c:v>109.9592</c:v>
                </c:pt>
                <c:pt idx="516">
                  <c:v>109.7448</c:v>
                </c:pt>
                <c:pt idx="517">
                  <c:v>108.3438</c:v>
                </c:pt>
                <c:pt idx="518">
                  <c:v>107.6405</c:v>
                </c:pt>
                <c:pt idx="519">
                  <c:v>106.6358</c:v>
                </c:pt>
                <c:pt idx="520">
                  <c:v>106.0027</c:v>
                </c:pt>
                <c:pt idx="521">
                  <c:v>104.5896</c:v>
                </c:pt>
                <c:pt idx="522">
                  <c:v>102.86450000000001</c:v>
                </c:pt>
                <c:pt idx="523">
                  <c:v>101.9088</c:v>
                </c:pt>
                <c:pt idx="524">
                  <c:v>101.27679999999999</c:v>
                </c:pt>
                <c:pt idx="525">
                  <c:v>103.0855</c:v>
                </c:pt>
                <c:pt idx="526">
                  <c:v>103.24720000000001</c:v>
                </c:pt>
                <c:pt idx="527">
                  <c:v>102.95</c:v>
                </c:pt>
                <c:pt idx="528">
                  <c:v>100.7478</c:v>
                </c:pt>
                <c:pt idx="529">
                  <c:v>100.178</c:v>
                </c:pt>
                <c:pt idx="530">
                  <c:v>100.4157</c:v>
                </c:pt>
                <c:pt idx="531">
                  <c:v>100.4979</c:v>
                </c:pt>
                <c:pt idx="532">
                  <c:v>103.5042</c:v>
                </c:pt>
                <c:pt idx="533">
                  <c:v>105.0946</c:v>
                </c:pt>
                <c:pt idx="534">
                  <c:v>105.072</c:v>
                </c:pt>
                <c:pt idx="535">
                  <c:v>105.6459</c:v>
                </c:pt>
                <c:pt idx="536">
                  <c:v>105.8556</c:v>
                </c:pt>
                <c:pt idx="537">
                  <c:v>106.58839999999999</c:v>
                </c:pt>
                <c:pt idx="538">
                  <c:v>107.7531</c:v>
                </c:pt>
                <c:pt idx="539">
                  <c:v>107.7186</c:v>
                </c:pt>
                <c:pt idx="540">
                  <c:v>106.0472</c:v>
                </c:pt>
                <c:pt idx="541">
                  <c:v>106.1097</c:v>
                </c:pt>
                <c:pt idx="542">
                  <c:v>106.5665</c:v>
                </c:pt>
                <c:pt idx="543">
                  <c:v>106.63039999999999</c:v>
                </c:pt>
                <c:pt idx="544">
                  <c:v>107.44070000000001</c:v>
                </c:pt>
                <c:pt idx="545">
                  <c:v>106.85380000000001</c:v>
                </c:pt>
                <c:pt idx="546">
                  <c:v>106.5729</c:v>
                </c:pt>
                <c:pt idx="547">
                  <c:v>108.4177</c:v>
                </c:pt>
                <c:pt idx="548">
                  <c:v>108.6241</c:v>
                </c:pt>
                <c:pt idx="549">
                  <c:v>108.0778</c:v>
                </c:pt>
                <c:pt idx="550">
                  <c:v>107.8344</c:v>
                </c:pt>
                <c:pt idx="551">
                  <c:v>107.1277</c:v>
                </c:pt>
                <c:pt idx="552">
                  <c:v>106.53870000000001</c:v>
                </c:pt>
                <c:pt idx="553">
                  <c:v>107.92149999999999</c:v>
                </c:pt>
                <c:pt idx="554">
                  <c:v>111.8325</c:v>
                </c:pt>
                <c:pt idx="555">
                  <c:v>113.3938</c:v>
                </c:pt>
                <c:pt idx="556">
                  <c:v>112.7341</c:v>
                </c:pt>
                <c:pt idx="557">
                  <c:v>110.12130000000001</c:v>
                </c:pt>
                <c:pt idx="558">
                  <c:v>109.4764</c:v>
                </c:pt>
                <c:pt idx="559">
                  <c:v>108.2521</c:v>
                </c:pt>
                <c:pt idx="560">
                  <c:v>107.873</c:v>
                </c:pt>
                <c:pt idx="561">
                  <c:v>107.2702</c:v>
                </c:pt>
                <c:pt idx="562">
                  <c:v>105.8647</c:v>
                </c:pt>
                <c:pt idx="563">
                  <c:v>103.908</c:v>
                </c:pt>
                <c:pt idx="564">
                  <c:v>103.2307</c:v>
                </c:pt>
                <c:pt idx="565">
                  <c:v>103.96080000000001</c:v>
                </c:pt>
                <c:pt idx="566">
                  <c:v>105.47750000000001</c:v>
                </c:pt>
                <c:pt idx="567">
                  <c:v>105.15470000000001</c:v>
                </c:pt>
                <c:pt idx="568">
                  <c:v>104.25539999999999</c:v>
                </c:pt>
                <c:pt idx="569">
                  <c:v>105.1969</c:v>
                </c:pt>
                <c:pt idx="570">
                  <c:v>106.6285</c:v>
                </c:pt>
                <c:pt idx="571">
                  <c:v>107.0262</c:v>
                </c:pt>
                <c:pt idx="572">
                  <c:v>107.25790000000001</c:v>
                </c:pt>
                <c:pt idx="573">
                  <c:v>108.1319</c:v>
                </c:pt>
                <c:pt idx="574">
                  <c:v>109.1371</c:v>
                </c:pt>
                <c:pt idx="575">
                  <c:v>110.2561</c:v>
                </c:pt>
                <c:pt idx="576">
                  <c:v>109.74299999999999</c:v>
                </c:pt>
                <c:pt idx="577">
                  <c:v>109.92359999999999</c:v>
                </c:pt>
                <c:pt idx="578">
                  <c:v>111.26909999999999</c:v>
                </c:pt>
                <c:pt idx="579">
                  <c:v>111.84820000000001</c:v>
                </c:pt>
                <c:pt idx="580">
                  <c:v>114.62520000000001</c:v>
                </c:pt>
                <c:pt idx="581">
                  <c:v>115.7328</c:v>
                </c:pt>
                <c:pt idx="582">
                  <c:v>117.581</c:v>
                </c:pt>
                <c:pt idx="583">
                  <c:v>117.06189999999999</c:v>
                </c:pt>
                <c:pt idx="584">
                  <c:v>119.9764</c:v>
                </c:pt>
                <c:pt idx="585">
                  <c:v>121.4764</c:v>
                </c:pt>
                <c:pt idx="586">
                  <c:v>118.8233</c:v>
                </c:pt>
                <c:pt idx="587">
                  <c:v>116.39149999999999</c:v>
                </c:pt>
              </c:numCache>
            </c:numRef>
          </c:val>
          <c:smooth val="0"/>
          <c:extLst>
            <c:ext xmlns:c16="http://schemas.microsoft.com/office/drawing/2014/chart" uri="{C3380CC4-5D6E-409C-BE32-E72D297353CC}">
              <c16:uniqueId val="{00000000-13EC-3047-9586-FF44C906A9BD}"/>
            </c:ext>
          </c:extLst>
        </c:ser>
        <c:dLbls>
          <c:showLegendKey val="0"/>
          <c:showVal val="0"/>
          <c:showCatName val="0"/>
          <c:showSerName val="0"/>
          <c:showPercent val="0"/>
          <c:showBubbleSize val="0"/>
        </c:dLbls>
        <c:marker val="1"/>
        <c:smooth val="0"/>
        <c:axId val="1239960256"/>
        <c:axId val="1239962304"/>
      </c:lineChart>
      <c:dateAx>
        <c:axId val="123996025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800" b="0" i="0" u="none" strike="noStrike" baseline="0">
                <a:solidFill>
                  <a:srgbClr val="000000"/>
                </a:solidFill>
                <a:latin typeface="Arial"/>
                <a:ea typeface="Arial"/>
                <a:cs typeface="Arial"/>
              </a:defRPr>
            </a:pPr>
            <a:endParaRPr lang="en-US"/>
          </a:p>
        </c:txPr>
        <c:crossAx val="1239962304"/>
        <c:crosses val="autoZero"/>
        <c:auto val="1"/>
        <c:lblOffset val="100"/>
        <c:baseTimeUnit val="months"/>
        <c:majorUnit val="2"/>
        <c:majorTimeUnit val="years"/>
        <c:minorUnit val="1"/>
        <c:minorTimeUnit val="years"/>
      </c:dateAx>
      <c:valAx>
        <c:axId val="123996230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2399602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dirty="0"/>
              <a:t>Mexico</a:t>
            </a:r>
            <a:r>
              <a:rPr lang="en-US" sz="3600" baseline="0" dirty="0"/>
              <a:t> (New) Peso</a:t>
            </a:r>
          </a:p>
          <a:p>
            <a:pPr>
              <a:defRPr/>
            </a:pPr>
            <a:r>
              <a:rPr lang="en-US" sz="1800" baseline="0" dirty="0"/>
              <a:t>US Dollar Value</a:t>
            </a:r>
          </a:p>
          <a:p>
            <a:pPr>
              <a:defRPr/>
            </a:pPr>
            <a:r>
              <a:rPr lang="en-US" sz="1800" baseline="0" dirty="0"/>
              <a:t>1990-2021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Data!$AT$7:$BZ$7</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Data!$AT$9:$BY$9</c:f>
              <c:numCache>
                <c:formatCode>0.00</c:formatCode>
                <c:ptCount val="32"/>
                <c:pt idx="0">
                  <c:v>0.35554301937205729</c:v>
                </c:pt>
                <c:pt idx="1">
                  <c:v>0.33129805892467279</c:v>
                </c:pt>
                <c:pt idx="2">
                  <c:v>0.32311239087552185</c:v>
                </c:pt>
                <c:pt idx="3">
                  <c:v>0.32096374714475967</c:v>
                </c:pt>
                <c:pt idx="4">
                  <c:v>0.29628605430923344</c:v>
                </c:pt>
                <c:pt idx="5">
                  <c:v>0.15577719188245051</c:v>
                </c:pt>
                <c:pt idx="6">
                  <c:v>0.13158849763449385</c:v>
                </c:pt>
                <c:pt idx="7">
                  <c:v>0.12628718210359086</c:v>
                </c:pt>
                <c:pt idx="8">
                  <c:v>0.10945659262119724</c:v>
                </c:pt>
                <c:pt idx="9">
                  <c:v>0.10459816132122121</c:v>
                </c:pt>
                <c:pt idx="10">
                  <c:v>0.10575790077617489</c:v>
                </c:pt>
                <c:pt idx="11">
                  <c:v>0.10703954486785519</c:v>
                </c:pt>
                <c:pt idx="12">
                  <c:v>0.10356299866662642</c:v>
                </c:pt>
                <c:pt idx="13">
                  <c:v>9.2686831356232818E-2</c:v>
                </c:pt>
                <c:pt idx="14">
                  <c:v>8.860561346096453E-2</c:v>
                </c:pt>
                <c:pt idx="15">
                  <c:v>9.1760868118986039E-2</c:v>
                </c:pt>
                <c:pt idx="16">
                  <c:v>9.1749502450093723E-2</c:v>
                </c:pt>
                <c:pt idx="17">
                  <c:v>9.1506447773075927E-2</c:v>
                </c:pt>
                <c:pt idx="18">
                  <c:v>8.9849546933659319E-2</c:v>
                </c:pt>
                <c:pt idx="19">
                  <c:v>7.4000210900601063E-2</c:v>
                </c:pt>
                <c:pt idx="20">
                  <c:v>7.9138915836422699E-2</c:v>
                </c:pt>
                <c:pt idx="21">
                  <c:v>8.0493748654245134E-2</c:v>
                </c:pt>
                <c:pt idx="22">
                  <c:v>7.5933267313576122E-2</c:v>
                </c:pt>
                <c:pt idx="23">
                  <c:v>7.8296324183320193E-2</c:v>
                </c:pt>
                <c:pt idx="24">
                  <c:v>7.5230676060470417E-2</c:v>
                </c:pt>
                <c:pt idx="25">
                  <c:v>6.309838299877156E-2</c:v>
                </c:pt>
                <c:pt idx="26">
                  <c:v>5.3578915268071035E-2</c:v>
                </c:pt>
                <c:pt idx="27">
                  <c:v>5.2835924201583048E-2</c:v>
                </c:pt>
                <c:pt idx="28">
                  <c:v>5.1963326016608261E-2</c:v>
                </c:pt>
                <c:pt idx="29">
                  <c:v>5.191128707114797E-2</c:v>
                </c:pt>
                <c:pt idx="30">
                  <c:v>4.6542782707649728E-2</c:v>
                </c:pt>
                <c:pt idx="31">
                  <c:v>4.9328130311766201E-2</c:v>
                </c:pt>
              </c:numCache>
            </c:numRef>
          </c:val>
          <c:smooth val="0"/>
          <c:extLst>
            <c:ext xmlns:c16="http://schemas.microsoft.com/office/drawing/2014/chart" uri="{C3380CC4-5D6E-409C-BE32-E72D297353CC}">
              <c16:uniqueId val="{00000000-FD6E-DB4D-9E1B-3FC00ACFC9D4}"/>
            </c:ext>
          </c:extLst>
        </c:ser>
        <c:dLbls>
          <c:showLegendKey val="0"/>
          <c:showVal val="0"/>
          <c:showCatName val="0"/>
          <c:showSerName val="0"/>
          <c:showPercent val="0"/>
          <c:showBubbleSize val="0"/>
        </c:dLbls>
        <c:smooth val="0"/>
        <c:axId val="1310065839"/>
        <c:axId val="1310333343"/>
      </c:lineChart>
      <c:catAx>
        <c:axId val="131006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10333343"/>
        <c:crosses val="autoZero"/>
        <c:auto val="1"/>
        <c:lblAlgn val="ctr"/>
        <c:lblOffset val="100"/>
        <c:noMultiLvlLbl val="0"/>
      </c:catAx>
      <c:valAx>
        <c:axId val="131033334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10065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b="0" i="0" baseline="0" dirty="0">
                <a:effectLst/>
              </a:rPr>
              <a:t>United Kingdom:  pound £</a:t>
            </a:r>
            <a:endParaRPr lang="en-US" sz="3600" dirty="0">
              <a:effectLst/>
            </a:endParaRPr>
          </a:p>
          <a:p>
            <a:pPr>
              <a:defRPr/>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1950-2021'!$E$18:$BX$18</c:f>
              <c:numCache>
                <c:formatCode>0.00</c:formatCode>
                <c:ptCount val="72"/>
                <c:pt idx="0">
                  <c:v>2.7999988850404427</c:v>
                </c:pt>
                <c:pt idx="1">
                  <c:v>2.7999988850404427</c:v>
                </c:pt>
                <c:pt idx="2">
                  <c:v>2.7999988850404427</c:v>
                </c:pt>
                <c:pt idx="3">
                  <c:v>2.7999988850404427</c:v>
                </c:pt>
                <c:pt idx="4">
                  <c:v>2.7999988850404427</c:v>
                </c:pt>
                <c:pt idx="5">
                  <c:v>2.7999988850404427</c:v>
                </c:pt>
                <c:pt idx="6">
                  <c:v>2.7999988850404427</c:v>
                </c:pt>
                <c:pt idx="7">
                  <c:v>2.7999988850404427</c:v>
                </c:pt>
                <c:pt idx="8">
                  <c:v>2.7999988850404427</c:v>
                </c:pt>
                <c:pt idx="9">
                  <c:v>2.7999988850404427</c:v>
                </c:pt>
                <c:pt idx="10">
                  <c:v>2.7999988850404427</c:v>
                </c:pt>
                <c:pt idx="11">
                  <c:v>2.7999988850404427</c:v>
                </c:pt>
                <c:pt idx="12">
                  <c:v>2.7999988850404427</c:v>
                </c:pt>
                <c:pt idx="13">
                  <c:v>2.7999988850404427</c:v>
                </c:pt>
                <c:pt idx="14">
                  <c:v>2.7999988850404427</c:v>
                </c:pt>
                <c:pt idx="15">
                  <c:v>2.7999988850404427</c:v>
                </c:pt>
                <c:pt idx="16">
                  <c:v>2.7999988850404427</c:v>
                </c:pt>
                <c:pt idx="17">
                  <c:v>2.7616426301253796</c:v>
                </c:pt>
                <c:pt idx="18">
                  <c:v>2.3999980833615284</c:v>
                </c:pt>
                <c:pt idx="19">
                  <c:v>2.3999980833615284</c:v>
                </c:pt>
                <c:pt idx="20">
                  <c:v>2.3999980833615284</c:v>
                </c:pt>
                <c:pt idx="21">
                  <c:v>2.4335623045865407</c:v>
                </c:pt>
                <c:pt idx="22">
                  <c:v>2.4975619953050585</c:v>
                </c:pt>
                <c:pt idx="23">
                  <c:v>2.4499539017082888</c:v>
                </c:pt>
                <c:pt idx="24">
                  <c:v>2.337778948669734</c:v>
                </c:pt>
                <c:pt idx="25">
                  <c:v>2.2121879066593575</c:v>
                </c:pt>
                <c:pt idx="26">
                  <c:v>1.7969134450099518</c:v>
                </c:pt>
                <c:pt idx="27">
                  <c:v>1.7443726568616165</c:v>
                </c:pt>
                <c:pt idx="28">
                  <c:v>1.9175286927025015</c:v>
                </c:pt>
                <c:pt idx="29">
                  <c:v>2.1178311900435753</c:v>
                </c:pt>
                <c:pt idx="30">
                  <c:v>2.3239870375532763</c:v>
                </c:pt>
                <c:pt idx="31">
                  <c:v>2.009479388119181</c:v>
                </c:pt>
                <c:pt idx="32">
                  <c:v>1.7468871229908471</c:v>
                </c:pt>
                <c:pt idx="33">
                  <c:v>1.5157840510704801</c:v>
                </c:pt>
                <c:pt idx="34">
                  <c:v>1.3301292006201335</c:v>
                </c:pt>
                <c:pt idx="35">
                  <c:v>1.2832917978671985</c:v>
                </c:pt>
                <c:pt idx="36">
                  <c:v>1.4658515229220097</c:v>
                </c:pt>
                <c:pt idx="37">
                  <c:v>1.6341831903014494</c:v>
                </c:pt>
                <c:pt idx="38">
                  <c:v>1.7788208256041089</c:v>
                </c:pt>
                <c:pt idx="39">
                  <c:v>1.6361986034226819</c:v>
                </c:pt>
                <c:pt idx="40">
                  <c:v>1.7756401700708146</c:v>
                </c:pt>
                <c:pt idx="41">
                  <c:v>1.7636207368877748</c:v>
                </c:pt>
                <c:pt idx="42">
                  <c:v>1.7550813260809461</c:v>
                </c:pt>
                <c:pt idx="43">
                  <c:v>1.4997977822650181</c:v>
                </c:pt>
                <c:pt idx="44">
                  <c:v>1.5303937636199059</c:v>
                </c:pt>
                <c:pt idx="45">
                  <c:v>1.5781131611923289</c:v>
                </c:pt>
                <c:pt idx="46">
                  <c:v>1.5601640078728682</c:v>
                </c:pt>
                <c:pt idx="47">
                  <c:v>1.6371003233236294</c:v>
                </c:pt>
                <c:pt idx="48">
                  <c:v>1.6561128277540951</c:v>
                </c:pt>
                <c:pt idx="49">
                  <c:v>1.6179741525231388</c:v>
                </c:pt>
                <c:pt idx="50">
                  <c:v>1.5130176253944885</c:v>
                </c:pt>
                <c:pt idx="51">
                  <c:v>1.4395635243394203</c:v>
                </c:pt>
                <c:pt idx="52">
                  <c:v>1.4987485449649551</c:v>
                </c:pt>
                <c:pt idx="53">
                  <c:v>1.6327263673062873</c:v>
                </c:pt>
                <c:pt idx="54">
                  <c:v>1.8308982386758943</c:v>
                </c:pt>
                <c:pt idx="55">
                  <c:v>1.8181873278403884</c:v>
                </c:pt>
                <c:pt idx="56">
                  <c:v>1.8399715417734861</c:v>
                </c:pt>
                <c:pt idx="57">
                  <c:v>2.0009137506127783</c:v>
                </c:pt>
                <c:pt idx="58">
                  <c:v>1.838349346122117</c:v>
                </c:pt>
                <c:pt idx="59">
                  <c:v>1.5578283078059356</c:v>
                </c:pt>
                <c:pt idx="60">
                  <c:v>1.5451667406574165</c:v>
                </c:pt>
                <c:pt idx="61">
                  <c:v>1.6022024881829389</c:v>
                </c:pt>
                <c:pt idx="62">
                  <c:v>1.5796615695227247</c:v>
                </c:pt>
                <c:pt idx="63">
                  <c:v>1.5633291076509994</c:v>
                </c:pt>
                <c:pt idx="64">
                  <c:v>1.6454685698584965</c:v>
                </c:pt>
                <c:pt idx="65">
                  <c:v>1.5277777208583634</c:v>
                </c:pt>
                <c:pt idx="66">
                  <c:v>1.3501937177055203</c:v>
                </c:pt>
                <c:pt idx="67">
                  <c:v>1.2870399108799766</c:v>
                </c:pt>
                <c:pt idx="68">
                  <c:v>1.3341666711627915</c:v>
                </c:pt>
                <c:pt idx="69">
                  <c:v>1.2764136085867888</c:v>
                </c:pt>
                <c:pt idx="70">
                  <c:v>1.282051977815708</c:v>
                </c:pt>
                <c:pt idx="71">
                  <c:v>1.3753929512152174</c:v>
                </c:pt>
              </c:numCache>
            </c:numRef>
          </c:val>
          <c:smooth val="0"/>
          <c:extLst>
            <c:ext xmlns:c16="http://schemas.microsoft.com/office/drawing/2014/chart" uri="{C3380CC4-5D6E-409C-BE32-E72D297353CC}">
              <c16:uniqueId val="{00000000-B827-C444-9A30-E37ACCF1F814}"/>
            </c:ext>
          </c:extLst>
        </c:ser>
        <c:dLbls>
          <c:showLegendKey val="0"/>
          <c:showVal val="0"/>
          <c:showCatName val="0"/>
          <c:showSerName val="0"/>
          <c:showPercent val="0"/>
          <c:showBubbleSize val="0"/>
        </c:dLbls>
        <c:smooth val="0"/>
        <c:axId val="1021138864"/>
        <c:axId val="1020547744"/>
      </c:lineChart>
      <c:catAx>
        <c:axId val="102113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0547744"/>
        <c:crosses val="autoZero"/>
        <c:auto val="1"/>
        <c:lblAlgn val="ctr"/>
        <c:lblOffset val="100"/>
        <c:noMultiLvlLbl val="0"/>
      </c:catAx>
      <c:valAx>
        <c:axId val="10205477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1138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3600" b="0" i="0" baseline="0" dirty="0">
                <a:effectLst/>
              </a:rPr>
              <a:t>Japan:  yen </a:t>
            </a:r>
            <a:r>
              <a:rPr lang="en-US" sz="3600" dirty="0">
                <a:effectLst/>
              </a:rPr>
              <a:t>¥</a:t>
            </a:r>
            <a:r>
              <a:rPr lang="en-US" sz="3600" b="0" i="0" baseline="0" dirty="0">
                <a:effectLst/>
              </a:rPr>
              <a:t>   </a:t>
            </a:r>
            <a:endParaRPr lang="en-US" sz="36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800" b="0" i="0" baseline="0" dirty="0">
                <a:effectLst/>
              </a:rPr>
              <a:t>US Dollar Value</a:t>
            </a:r>
            <a:endParaRPr lang="en-US"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1950-2021'!$E$19:$BX$19</c:f>
              <c:numCache>
                <c:formatCode>0.0000</c:formatCode>
                <c:ptCount val="72"/>
                <c:pt idx="0">
                  <c:v>2.7693159789685369E-3</c:v>
                </c:pt>
                <c:pt idx="1">
                  <c:v>2.7693159789685369E-3</c:v>
                </c:pt>
                <c:pt idx="2">
                  <c:v>2.7693159789685369E-3</c:v>
                </c:pt>
                <c:pt idx="3">
                  <c:v>2.7777777750077159E-3</c:v>
                </c:pt>
                <c:pt idx="4">
                  <c:v>2.7777777750077159E-3</c:v>
                </c:pt>
                <c:pt idx="5">
                  <c:v>2.7777777750077159E-3</c:v>
                </c:pt>
                <c:pt idx="6">
                  <c:v>2.7777777750077159E-3</c:v>
                </c:pt>
                <c:pt idx="7">
                  <c:v>2.7777777750077159E-3</c:v>
                </c:pt>
                <c:pt idx="8">
                  <c:v>2.7777777750077159E-3</c:v>
                </c:pt>
                <c:pt idx="9">
                  <c:v>2.7777777750077159E-3</c:v>
                </c:pt>
                <c:pt idx="10">
                  <c:v>2.7777777750077159E-3</c:v>
                </c:pt>
                <c:pt idx="11">
                  <c:v>2.7777777750077159E-3</c:v>
                </c:pt>
                <c:pt idx="12">
                  <c:v>2.7777777750077159E-3</c:v>
                </c:pt>
                <c:pt idx="13">
                  <c:v>2.7777777750077159E-3</c:v>
                </c:pt>
                <c:pt idx="14">
                  <c:v>2.7777777750077159E-3</c:v>
                </c:pt>
                <c:pt idx="15">
                  <c:v>2.7777777750077159E-3</c:v>
                </c:pt>
                <c:pt idx="16">
                  <c:v>2.7777777750077159E-3</c:v>
                </c:pt>
                <c:pt idx="17">
                  <c:v>2.7777777750077159E-3</c:v>
                </c:pt>
                <c:pt idx="18">
                  <c:v>2.7777777750077159E-3</c:v>
                </c:pt>
                <c:pt idx="19">
                  <c:v>2.7777777750077159E-3</c:v>
                </c:pt>
                <c:pt idx="20">
                  <c:v>2.7777777750077159E-3</c:v>
                </c:pt>
                <c:pt idx="21">
                  <c:v>2.8516213561352861E-3</c:v>
                </c:pt>
                <c:pt idx="22">
                  <c:v>3.2984522013154174E-3</c:v>
                </c:pt>
                <c:pt idx="23">
                  <c:v>3.6805074192974461E-3</c:v>
                </c:pt>
                <c:pt idx="24">
                  <c:v>3.4236902245172777E-3</c:v>
                </c:pt>
                <c:pt idx="25">
                  <c:v>3.3694141431253231E-3</c:v>
                </c:pt>
                <c:pt idx="26">
                  <c:v>3.3720842009519691E-3</c:v>
                </c:pt>
                <c:pt idx="27">
                  <c:v>3.7242560798573018E-3</c:v>
                </c:pt>
                <c:pt idx="28">
                  <c:v>4.7519106640945691E-3</c:v>
                </c:pt>
                <c:pt idx="29">
                  <c:v>4.5632928721504231E-3</c:v>
                </c:pt>
                <c:pt idx="30">
                  <c:v>4.4103216227140678E-3</c:v>
                </c:pt>
                <c:pt idx="31">
                  <c:v>4.5344105077526108E-3</c:v>
                </c:pt>
                <c:pt idx="32">
                  <c:v>4.0148280984570227E-3</c:v>
                </c:pt>
                <c:pt idx="33">
                  <c:v>4.2103194930878801E-3</c:v>
                </c:pt>
                <c:pt idx="34">
                  <c:v>4.2101274616207227E-3</c:v>
                </c:pt>
                <c:pt idx="35">
                  <c:v>4.1922422557160686E-3</c:v>
                </c:pt>
                <c:pt idx="36">
                  <c:v>5.9340196356797896E-3</c:v>
                </c:pt>
                <c:pt idx="37">
                  <c:v>6.9138363149252443E-3</c:v>
                </c:pt>
                <c:pt idx="38">
                  <c:v>7.8032539569000059E-3</c:v>
                </c:pt>
                <c:pt idx="39">
                  <c:v>7.2482457735176704E-3</c:v>
                </c:pt>
                <c:pt idx="40">
                  <c:v>6.90643507087729E-3</c:v>
                </c:pt>
                <c:pt idx="41">
                  <c:v>7.4235375631000518E-3</c:v>
                </c:pt>
                <c:pt idx="42">
                  <c:v>7.8956926364770683E-3</c:v>
                </c:pt>
                <c:pt idx="43">
                  <c:v>8.9929848198491459E-3</c:v>
                </c:pt>
                <c:pt idx="44">
                  <c:v>9.7839885304911844E-3</c:v>
                </c:pt>
                <c:pt idx="45">
                  <c:v>1.0631559367579917E-2</c:v>
                </c:pt>
                <c:pt idx="46">
                  <c:v>9.1929460563747335E-3</c:v>
                </c:pt>
                <c:pt idx="47">
                  <c:v>8.2650869605958872E-3</c:v>
                </c:pt>
                <c:pt idx="48">
                  <c:v>7.6391100658816527E-3</c:v>
                </c:pt>
                <c:pt idx="49">
                  <c:v>8.7791067443248882E-3</c:v>
                </c:pt>
                <c:pt idx="50">
                  <c:v>9.2794077461310215E-3</c:v>
                </c:pt>
                <c:pt idx="51">
                  <c:v>8.2284922281582341E-3</c:v>
                </c:pt>
                <c:pt idx="52">
                  <c:v>7.9752436209299237E-3</c:v>
                </c:pt>
                <c:pt idx="53">
                  <c:v>8.625637189296707E-3</c:v>
                </c:pt>
                <c:pt idx="54">
                  <c:v>9.2427789422352448E-3</c:v>
                </c:pt>
                <c:pt idx="55">
                  <c:v>9.0729107728974995E-3</c:v>
                </c:pt>
                <c:pt idx="56">
                  <c:v>8.5985031697020271E-3</c:v>
                </c:pt>
                <c:pt idx="57">
                  <c:v>8.492314473094148E-3</c:v>
                </c:pt>
                <c:pt idx="58">
                  <c:v>9.6749699675110785E-3</c:v>
                </c:pt>
                <c:pt idx="59">
                  <c:v>1.0687175888757863E-2</c:v>
                </c:pt>
                <c:pt idx="60">
                  <c:v>1.1392132877837887E-2</c:v>
                </c:pt>
                <c:pt idx="61">
                  <c:v>1.2530226064106984E-2</c:v>
                </c:pt>
                <c:pt idx="62">
                  <c:v>1.2532827325946813E-2</c:v>
                </c:pt>
                <c:pt idx="63">
                  <c:v>1.0246357447123483E-2</c:v>
                </c:pt>
                <c:pt idx="64">
                  <c:v>9.4388792939110629E-3</c:v>
                </c:pt>
                <c:pt idx="65">
                  <c:v>8.2614568901610182E-3</c:v>
                </c:pt>
                <c:pt idx="66">
                  <c:v>9.1917762976215563E-3</c:v>
                </c:pt>
                <c:pt idx="67">
                  <c:v>8.9153463813120906E-3</c:v>
                </c:pt>
                <c:pt idx="68">
                  <c:v>9.0560696220431842E-3</c:v>
                </c:pt>
                <c:pt idx="69">
                  <c:v>9.1734984392066038E-3</c:v>
                </c:pt>
                <c:pt idx="70">
                  <c:v>9.365524816965707E-3</c:v>
                </c:pt>
                <c:pt idx="71">
                  <c:v>9.1112583542778073E-3</c:v>
                </c:pt>
              </c:numCache>
            </c:numRef>
          </c:val>
          <c:smooth val="0"/>
          <c:extLst>
            <c:ext xmlns:c16="http://schemas.microsoft.com/office/drawing/2014/chart" uri="{C3380CC4-5D6E-409C-BE32-E72D297353CC}">
              <c16:uniqueId val="{00000000-D94E-354A-B971-5805E7977A34}"/>
            </c:ext>
          </c:extLst>
        </c:ser>
        <c:dLbls>
          <c:showLegendKey val="0"/>
          <c:showVal val="0"/>
          <c:showCatName val="0"/>
          <c:showSerName val="0"/>
          <c:showPercent val="0"/>
          <c:showBubbleSize val="0"/>
        </c:dLbls>
        <c:smooth val="0"/>
        <c:axId val="1057525744"/>
        <c:axId val="632593264"/>
      </c:lineChart>
      <c:catAx>
        <c:axId val="105752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2593264"/>
        <c:crosses val="autoZero"/>
        <c:auto val="1"/>
        <c:lblAlgn val="ctr"/>
        <c:lblOffset val="100"/>
        <c:noMultiLvlLbl val="0"/>
      </c:catAx>
      <c:valAx>
        <c:axId val="632593264"/>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5752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3600" b="0" i="0" baseline="0" dirty="0">
                <a:effectLst/>
              </a:rPr>
              <a:t>Japan:  yen </a:t>
            </a:r>
            <a:r>
              <a:rPr lang="en-US" sz="3600" dirty="0">
                <a:effectLst/>
              </a:rPr>
              <a:t>¥</a:t>
            </a:r>
            <a:r>
              <a:rPr lang="en-US" sz="3600" b="0" i="0" baseline="0" dirty="0">
                <a:effectLst/>
              </a:rPr>
              <a:t>   </a:t>
            </a:r>
            <a:endParaRPr lang="en-US" sz="36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800" b="0" i="0" baseline="0" dirty="0">
                <a:effectLst/>
              </a:rPr>
              <a:t>Yen per US $</a:t>
            </a:r>
            <a:endParaRPr lang="en-US" sz="1800"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lineChart>
        <c:grouping val="standard"/>
        <c:varyColors val="0"/>
        <c:dLbls>
          <c:showLegendKey val="0"/>
          <c:showVal val="0"/>
          <c:showCatName val="0"/>
          <c:showSerName val="0"/>
          <c:showPercent val="0"/>
          <c:showBubbleSize val="0"/>
        </c:dLbls>
        <c:marker val="1"/>
        <c:smooth val="0"/>
        <c:axId val="1057525744"/>
        <c:axId val="632593264"/>
      </c:lineChart>
      <c:catAx>
        <c:axId val="105752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2593264"/>
        <c:crosses val="autoZero"/>
        <c:auto val="1"/>
        <c:lblAlgn val="ctr"/>
        <c:lblOffset val="100"/>
        <c:noMultiLvlLbl val="0"/>
      </c:catAx>
      <c:valAx>
        <c:axId val="632593264"/>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5752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b="0" i="0" baseline="0" dirty="0">
                <a:effectLst/>
              </a:rPr>
              <a:t>China:  yuan (renminbi)</a:t>
            </a:r>
            <a:endParaRPr lang="en-US" sz="3600" dirty="0">
              <a:effectLst/>
            </a:endParaRPr>
          </a:p>
          <a:p>
            <a:pPr>
              <a:defRPr/>
            </a:pPr>
            <a:r>
              <a:rPr lang="en-US" sz="1800" b="0" i="0" baseline="0" dirty="0">
                <a:effectLst/>
              </a:rPr>
              <a:t>US Dollar Value</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122227134202898E-2"/>
          <c:y val="0.25189735947011299"/>
          <c:w val="0.88110445366235357"/>
          <c:h val="0.62220677753405196"/>
        </c:manualLayout>
      </c:layout>
      <c:lineChart>
        <c:grouping val="standard"/>
        <c:varyColors val="0"/>
        <c:ser>
          <c:idx val="0"/>
          <c:order val="0"/>
          <c:spPr>
            <a:ln w="28575" cap="rnd">
              <a:solidFill>
                <a:schemeClr val="accent1"/>
              </a:solidFill>
              <a:round/>
            </a:ln>
            <a:effectLst/>
          </c:spPr>
          <c:marker>
            <c:symbol val="none"/>
          </c:marker>
          <c:cat>
            <c:numRef>
              <c:f>'Data 1950-2021'!$L$7:$BX$7</c:f>
              <c:numCache>
                <c:formatCode>General</c:formatCode>
                <c:ptCount val="65"/>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pt idx="60">
                  <c:v>2017</c:v>
                </c:pt>
                <c:pt idx="61">
                  <c:v>2018</c:v>
                </c:pt>
                <c:pt idx="62">
                  <c:v>2019</c:v>
                </c:pt>
                <c:pt idx="63">
                  <c:v>2020</c:v>
                </c:pt>
                <c:pt idx="64">
                  <c:v>2021</c:v>
                </c:pt>
              </c:numCache>
            </c:numRef>
          </c:cat>
          <c:val>
            <c:numRef>
              <c:f>'Data 1950-2021'!$L$20:$BX$20</c:f>
              <c:numCache>
                <c:formatCode>0.00</c:formatCode>
                <c:ptCount val="65"/>
                <c:pt idx="0">
                  <c:v>0.40620537218675973</c:v>
                </c:pt>
                <c:pt idx="1">
                  <c:v>0.40620537218675973</c:v>
                </c:pt>
                <c:pt idx="2">
                  <c:v>0.40620537218675973</c:v>
                </c:pt>
                <c:pt idx="3">
                  <c:v>0.40620537218675973</c:v>
                </c:pt>
                <c:pt idx="4">
                  <c:v>0.40620537218675973</c:v>
                </c:pt>
                <c:pt idx="5">
                  <c:v>0.40620537218675973</c:v>
                </c:pt>
                <c:pt idx="6">
                  <c:v>0.40620537218675973</c:v>
                </c:pt>
                <c:pt idx="7">
                  <c:v>0.40620537218675973</c:v>
                </c:pt>
                <c:pt idx="8">
                  <c:v>0.40620537218675973</c:v>
                </c:pt>
                <c:pt idx="9">
                  <c:v>0.40620537218675973</c:v>
                </c:pt>
                <c:pt idx="10">
                  <c:v>0.40620537218675973</c:v>
                </c:pt>
                <c:pt idx="11">
                  <c:v>0.40620537218675973</c:v>
                </c:pt>
                <c:pt idx="12">
                  <c:v>0.40620537218675973</c:v>
                </c:pt>
                <c:pt idx="13">
                  <c:v>0.40620537218675973</c:v>
                </c:pt>
                <c:pt idx="14">
                  <c:v>0.40620537218675973</c:v>
                </c:pt>
                <c:pt idx="15">
                  <c:v>0.44542111465043516</c:v>
                </c:pt>
                <c:pt idx="16">
                  <c:v>0.50266019723795141</c:v>
                </c:pt>
                <c:pt idx="17">
                  <c:v>0.50991606000106648</c:v>
                </c:pt>
                <c:pt idx="18">
                  <c:v>0.53768546288141206</c:v>
                </c:pt>
                <c:pt idx="19">
                  <c:v>0.51508812860375308</c:v>
                </c:pt>
                <c:pt idx="20">
                  <c:v>0.5382642987271048</c:v>
                </c:pt>
                <c:pt idx="21">
                  <c:v>0.59396904542155027</c:v>
                </c:pt>
                <c:pt idx="22">
                  <c:v>0.64311206392893761</c:v>
                </c:pt>
                <c:pt idx="23">
                  <c:v>0.66738474678578807</c:v>
                </c:pt>
                <c:pt idx="24">
                  <c:v>0.58666797066008469</c:v>
                </c:pt>
                <c:pt idx="25">
                  <c:v>0.52838995201708105</c:v>
                </c:pt>
                <c:pt idx="26">
                  <c:v>0.50615612406989763</c:v>
                </c:pt>
                <c:pt idx="27">
                  <c:v>0.4310267416948379</c:v>
                </c:pt>
                <c:pt idx="28">
                  <c:v>0.34052310024547522</c:v>
                </c:pt>
                <c:pt idx="29">
                  <c:v>0.289620717542318</c:v>
                </c:pt>
                <c:pt idx="30">
                  <c:v>0.26866553827140593</c:v>
                </c:pt>
                <c:pt idx="31">
                  <c:v>0.26866553827140593</c:v>
                </c:pt>
                <c:pt idx="32">
                  <c:v>0.26559660744600111</c:v>
                </c:pt>
                <c:pt idx="33">
                  <c:v>0.20906469681263462</c:v>
                </c:pt>
                <c:pt idx="34">
                  <c:v>0.18785016444716465</c:v>
                </c:pt>
                <c:pt idx="35">
                  <c:v>0.18133708902593262</c:v>
                </c:pt>
                <c:pt idx="36">
                  <c:v>0.17355210540397878</c:v>
                </c:pt>
                <c:pt idx="37">
                  <c:v>0.1160262045956587</c:v>
                </c:pt>
                <c:pt idx="38">
                  <c:v>0.11974016384445747</c:v>
                </c:pt>
                <c:pt idx="39">
                  <c:v>0.12027651570961639</c:v>
                </c:pt>
                <c:pt idx="40">
                  <c:v>0.12062992949180616</c:v>
                </c:pt>
                <c:pt idx="41">
                  <c:v>0.12078814263066513</c:v>
                </c:pt>
                <c:pt idx="42">
                  <c:v>0.12079847793917797</c:v>
                </c:pt>
                <c:pt idx="43">
                  <c:v>0.12079476918384506</c:v>
                </c:pt>
                <c:pt idx="44">
                  <c:v>0.12081572360262022</c:v>
                </c:pt>
                <c:pt idx="45">
                  <c:v>0.12081734139627998</c:v>
                </c:pt>
                <c:pt idx="46">
                  <c:v>0.12081618582495905</c:v>
                </c:pt>
                <c:pt idx="47">
                  <c:v>0.1208196282762634</c:v>
                </c:pt>
                <c:pt idx="48">
                  <c:v>0.12203580123622262</c:v>
                </c:pt>
                <c:pt idx="49">
                  <c:v>0.12541640860498707</c:v>
                </c:pt>
                <c:pt idx="50">
                  <c:v>0.13144866617395326</c:v>
                </c:pt>
                <c:pt idx="51">
                  <c:v>0.14391274282576988</c:v>
                </c:pt>
                <c:pt idx="52">
                  <c:v>0.14638253510286375</c:v>
                </c:pt>
                <c:pt idx="53">
                  <c:v>0.14770461790506242</c:v>
                </c:pt>
                <c:pt idx="54">
                  <c:v>0.15476375226313149</c:v>
                </c:pt>
                <c:pt idx="55">
                  <c:v>0.15842003700269031</c:v>
                </c:pt>
                <c:pt idx="56">
                  <c:v>0.16140074291830928</c:v>
                </c:pt>
                <c:pt idx="57">
                  <c:v>0.16277540942404004</c:v>
                </c:pt>
                <c:pt idx="58">
                  <c:v>0.16057837316318166</c:v>
                </c:pt>
                <c:pt idx="59">
                  <c:v>0.15050091604914831</c:v>
                </c:pt>
                <c:pt idx="60">
                  <c:v>0.14795624153058579</c:v>
                </c:pt>
                <c:pt idx="61">
                  <c:v>0.1511497086805334</c:v>
                </c:pt>
                <c:pt idx="62">
                  <c:v>0.14475163132378402</c:v>
                </c:pt>
                <c:pt idx="63">
                  <c:v>0.14491142230330714</c:v>
                </c:pt>
                <c:pt idx="64">
                  <c:v>0.15506339721442297</c:v>
                </c:pt>
              </c:numCache>
            </c:numRef>
          </c:val>
          <c:smooth val="0"/>
          <c:extLst>
            <c:ext xmlns:c16="http://schemas.microsoft.com/office/drawing/2014/chart" uri="{C3380CC4-5D6E-409C-BE32-E72D297353CC}">
              <c16:uniqueId val="{00000000-49BC-3746-93F1-F5F10AD30428}"/>
            </c:ext>
          </c:extLst>
        </c:ser>
        <c:dLbls>
          <c:showLegendKey val="0"/>
          <c:showVal val="0"/>
          <c:showCatName val="0"/>
          <c:showSerName val="0"/>
          <c:showPercent val="0"/>
          <c:showBubbleSize val="0"/>
        </c:dLbls>
        <c:smooth val="0"/>
        <c:axId val="2022125024"/>
        <c:axId val="2022126672"/>
      </c:lineChart>
      <c:catAx>
        <c:axId val="202212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22126672"/>
        <c:crosses val="autoZero"/>
        <c:auto val="1"/>
        <c:lblAlgn val="ctr"/>
        <c:lblOffset val="100"/>
        <c:noMultiLvlLbl val="0"/>
      </c:catAx>
      <c:valAx>
        <c:axId val="20221266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22125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dirty="0"/>
              <a:t>Asian Crisis 1997</a:t>
            </a:r>
            <a:r>
              <a:rPr lang="en-US" sz="3600" baseline="0" dirty="0"/>
              <a:t> Countries</a:t>
            </a:r>
          </a:p>
          <a:p>
            <a:pPr>
              <a:defRPr sz="1800"/>
            </a:pPr>
            <a:r>
              <a:rPr lang="en-US" sz="2000" baseline="0" dirty="0"/>
              <a:t>Indonesia, Korea, Malaysia, Philippines, Thailand</a:t>
            </a:r>
          </a:p>
          <a:p>
            <a:pPr>
              <a:defRPr sz="1800"/>
            </a:pPr>
            <a:r>
              <a:rPr lang="en-US" sz="1800" baseline="0" dirty="0"/>
              <a:t>US dollar values, scaled to 100 in 1996 </a:t>
            </a:r>
          </a:p>
        </c:rich>
      </c:tx>
      <c:layout>
        <c:manualLayout>
          <c:xMode val="edge"/>
          <c:yMode val="edge"/>
          <c:x val="0.10284719923172971"/>
          <c:y val="2.8796003930919068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Data!$AS$21</c:f>
              <c:strCache>
                <c:ptCount val="1"/>
                <c:pt idx="0">
                  <c:v>Indonesia</c:v>
                </c:pt>
              </c:strCache>
            </c:strRef>
          </c:tx>
          <c:spPr>
            <a:ln w="28575" cap="rnd">
              <a:solidFill>
                <a:schemeClr val="accent1"/>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Data!$AT$21:$BY$21</c:f>
              <c:numCache>
                <c:formatCode>General</c:formatCode>
                <c:ptCount val="32"/>
                <c:pt idx="0">
                  <c:v>127.10437076281958</c:v>
                </c:pt>
                <c:pt idx="1">
                  <c:v>120.09820409582902</c:v>
                </c:pt>
                <c:pt idx="2">
                  <c:v>115.38855374080718</c:v>
                </c:pt>
                <c:pt idx="3">
                  <c:v>112.22710709685811</c:v>
                </c:pt>
                <c:pt idx="4">
                  <c:v>108.40181917851744</c:v>
                </c:pt>
                <c:pt idx="5">
                  <c:v>104.16650290794554</c:v>
                </c:pt>
                <c:pt idx="6">
                  <c:v>100</c:v>
                </c:pt>
                <c:pt idx="7">
                  <c:v>80.508434500363322</c:v>
                </c:pt>
                <c:pt idx="8">
                  <c:v>23.391098392881002</c:v>
                </c:pt>
                <c:pt idx="9">
                  <c:v>29.818606795117475</c:v>
                </c:pt>
                <c:pt idx="10">
                  <c:v>27.812382682589721</c:v>
                </c:pt>
                <c:pt idx="11">
                  <c:v>22.827507386490108</c:v>
                </c:pt>
                <c:pt idx="12">
                  <c:v>25.155709124234935</c:v>
                </c:pt>
                <c:pt idx="13">
                  <c:v>27.308614669236864</c:v>
                </c:pt>
                <c:pt idx="14">
                  <c:v>26.203552936526176</c:v>
                </c:pt>
                <c:pt idx="15">
                  <c:v>24.135586212581678</c:v>
                </c:pt>
                <c:pt idx="16">
                  <c:v>25.572827940221192</c:v>
                </c:pt>
                <c:pt idx="17">
                  <c:v>25.624070579440655</c:v>
                </c:pt>
                <c:pt idx="18">
                  <c:v>24.1499675008195</c:v>
                </c:pt>
                <c:pt idx="19">
                  <c:v>22.543892026941165</c:v>
                </c:pt>
                <c:pt idx="20">
                  <c:v>25.766607660800961</c:v>
                </c:pt>
                <c:pt idx="21">
                  <c:v>26.706733893802333</c:v>
                </c:pt>
                <c:pt idx="22">
                  <c:v>24.953540297346745</c:v>
                </c:pt>
                <c:pt idx="23">
                  <c:v>22.39023568589068</c:v>
                </c:pt>
                <c:pt idx="24">
                  <c:v>19.740872987216108</c:v>
                </c:pt>
                <c:pt idx="25">
                  <c:v>17.493644439631165</c:v>
                </c:pt>
                <c:pt idx="26">
                  <c:v>17.60023124248141</c:v>
                </c:pt>
                <c:pt idx="27">
                  <c:v>17.504860406062615</c:v>
                </c:pt>
                <c:pt idx="28">
                  <c:v>16.452246714929405</c:v>
                </c:pt>
                <c:pt idx="29">
                  <c:v>16.556055282700413</c:v>
                </c:pt>
                <c:pt idx="30">
                  <c:v>16.062704767739788</c:v>
                </c:pt>
                <c:pt idx="31">
                  <c:v>16.370371362227576</c:v>
                </c:pt>
              </c:numCache>
            </c:numRef>
          </c:val>
          <c:smooth val="0"/>
          <c:extLst>
            <c:ext xmlns:c16="http://schemas.microsoft.com/office/drawing/2014/chart" uri="{C3380CC4-5D6E-409C-BE32-E72D297353CC}">
              <c16:uniqueId val="{00000000-8BEA-3F47-9674-1BF9F80BFA24}"/>
            </c:ext>
          </c:extLst>
        </c:ser>
        <c:ser>
          <c:idx val="1"/>
          <c:order val="1"/>
          <c:tx>
            <c:strRef>
              <c:f>Data!$AS$22</c:f>
              <c:strCache>
                <c:ptCount val="1"/>
                <c:pt idx="0">
                  <c:v>Thailand</c:v>
                </c:pt>
              </c:strCache>
            </c:strRef>
          </c:tx>
          <c:spPr>
            <a:ln w="28575" cap="rnd">
              <a:solidFill>
                <a:schemeClr val="accent2"/>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Data!$AT$22:$BY$22</c:f>
              <c:numCache>
                <c:formatCode>General</c:formatCode>
                <c:ptCount val="32"/>
                <c:pt idx="0">
                  <c:v>99.051103496795136</c:v>
                </c:pt>
                <c:pt idx="1">
                  <c:v>99.317655127367942</c:v>
                </c:pt>
                <c:pt idx="2">
                  <c:v>99.773838582677385</c:v>
                </c:pt>
                <c:pt idx="3">
                  <c:v>100.09112218587923</c:v>
                </c:pt>
                <c:pt idx="4">
                  <c:v>100.76632739989249</c:v>
                </c:pt>
                <c:pt idx="5">
                  <c:v>101.71585045986259</c:v>
                </c:pt>
                <c:pt idx="6">
                  <c:v>100</c:v>
                </c:pt>
                <c:pt idx="7">
                  <c:v>80.800958483261482</c:v>
                </c:pt>
                <c:pt idx="8">
                  <c:v>61.274318583577923</c:v>
                </c:pt>
                <c:pt idx="9">
                  <c:v>67.019922571534465</c:v>
                </c:pt>
                <c:pt idx="10">
                  <c:v>63.180113470257481</c:v>
                </c:pt>
                <c:pt idx="11">
                  <c:v>57.037135168575958</c:v>
                </c:pt>
                <c:pt idx="12">
                  <c:v>58.991233011186402</c:v>
                </c:pt>
                <c:pt idx="13">
                  <c:v>61.089350456333364</c:v>
                </c:pt>
                <c:pt idx="14">
                  <c:v>63.006368247519283</c:v>
                </c:pt>
                <c:pt idx="15">
                  <c:v>63.009947331586936</c:v>
                </c:pt>
                <c:pt idx="16">
                  <c:v>66.899039347440819</c:v>
                </c:pt>
                <c:pt idx="17">
                  <c:v>73.418362226945618</c:v>
                </c:pt>
                <c:pt idx="18">
                  <c:v>76.073767453707049</c:v>
                </c:pt>
                <c:pt idx="19">
                  <c:v>73.916029341313134</c:v>
                </c:pt>
                <c:pt idx="20">
                  <c:v>79.981439140983298</c:v>
                </c:pt>
                <c:pt idx="21">
                  <c:v>83.113290359463093</c:v>
                </c:pt>
                <c:pt idx="22">
                  <c:v>81.532053287169717</c:v>
                </c:pt>
                <c:pt idx="23">
                  <c:v>82.479692619271461</c:v>
                </c:pt>
                <c:pt idx="24">
                  <c:v>78.025901798448857</c:v>
                </c:pt>
                <c:pt idx="25">
                  <c:v>73.998167841748511</c:v>
                </c:pt>
                <c:pt idx="26">
                  <c:v>71.799658966853144</c:v>
                </c:pt>
                <c:pt idx="27">
                  <c:v>74.66948716549868</c:v>
                </c:pt>
                <c:pt idx="28">
                  <c:v>78.435486840702822</c:v>
                </c:pt>
                <c:pt idx="29">
                  <c:v>81.625240413361254</c:v>
                </c:pt>
                <c:pt idx="30">
                  <c:v>80.983407375684109</c:v>
                </c:pt>
                <c:pt idx="31">
                  <c:v>79.252615335768255</c:v>
                </c:pt>
              </c:numCache>
            </c:numRef>
          </c:val>
          <c:smooth val="0"/>
          <c:extLst>
            <c:ext xmlns:c16="http://schemas.microsoft.com/office/drawing/2014/chart" uri="{C3380CC4-5D6E-409C-BE32-E72D297353CC}">
              <c16:uniqueId val="{00000001-8BEA-3F47-9674-1BF9F80BFA24}"/>
            </c:ext>
          </c:extLst>
        </c:ser>
        <c:ser>
          <c:idx val="2"/>
          <c:order val="2"/>
          <c:tx>
            <c:strRef>
              <c:f>Data!$AS$23</c:f>
              <c:strCache>
                <c:ptCount val="1"/>
                <c:pt idx="0">
                  <c:v>Korea</c:v>
                </c:pt>
              </c:strCache>
            </c:strRef>
          </c:tx>
          <c:spPr>
            <a:ln w="28575" cap="rnd">
              <a:solidFill>
                <a:schemeClr val="accent3"/>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Data!$AT$23:$BY$23</c:f>
              <c:numCache>
                <c:formatCode>General</c:formatCode>
                <c:ptCount val="32"/>
                <c:pt idx="0">
                  <c:v>113.66153353451418</c:v>
                </c:pt>
                <c:pt idx="1">
                  <c:v>109.69937329189365</c:v>
                </c:pt>
                <c:pt idx="2">
                  <c:v>103.04695214052022</c:v>
                </c:pt>
                <c:pt idx="3">
                  <c:v>100.23913707133413</c:v>
                </c:pt>
                <c:pt idx="4">
                  <c:v>100.08532688595223</c:v>
                </c:pt>
                <c:pt idx="5">
                  <c:v>104.30510910259801</c:v>
                </c:pt>
                <c:pt idx="6">
                  <c:v>100</c:v>
                </c:pt>
                <c:pt idx="7">
                  <c:v>84.689542999715755</c:v>
                </c:pt>
                <c:pt idx="8">
                  <c:v>57.330890475229083</c:v>
                </c:pt>
                <c:pt idx="9">
                  <c:v>67.633345407184009</c:v>
                </c:pt>
                <c:pt idx="10">
                  <c:v>71.168098729389911</c:v>
                </c:pt>
                <c:pt idx="11">
                  <c:v>62.322879786797238</c:v>
                </c:pt>
                <c:pt idx="12">
                  <c:v>64.274200474991062</c:v>
                </c:pt>
                <c:pt idx="13">
                  <c:v>67.508103288519209</c:v>
                </c:pt>
                <c:pt idx="14">
                  <c:v>70.181730412017544</c:v>
                </c:pt>
                <c:pt idx="15">
                  <c:v>78.535121388487354</c:v>
                </c:pt>
                <c:pt idx="16">
                  <c:v>84.206334737427952</c:v>
                </c:pt>
                <c:pt idx="17">
                  <c:v>86.558900193768068</c:v>
                </c:pt>
                <c:pt idx="18">
                  <c:v>73.124135042127975</c:v>
                </c:pt>
                <c:pt idx="19">
                  <c:v>62.983763893012146</c:v>
                </c:pt>
                <c:pt idx="20">
                  <c:v>69.562068726977145</c:v>
                </c:pt>
                <c:pt idx="21">
                  <c:v>72.589180978735143</c:v>
                </c:pt>
                <c:pt idx="22">
                  <c:v>71.392681974428996</c:v>
                </c:pt>
                <c:pt idx="23">
                  <c:v>73.467612496090112</c:v>
                </c:pt>
                <c:pt idx="24">
                  <c:v>76.408333649937319</c:v>
                </c:pt>
                <c:pt idx="25">
                  <c:v>71.130971459897737</c:v>
                </c:pt>
                <c:pt idx="26">
                  <c:v>69.303930373653643</c:v>
                </c:pt>
                <c:pt idx="27">
                  <c:v>71.127931677032564</c:v>
                </c:pt>
                <c:pt idx="28">
                  <c:v>73.121642543986113</c:v>
                </c:pt>
                <c:pt idx="29">
                  <c:v>69.030962601605083</c:v>
                </c:pt>
                <c:pt idx="30">
                  <c:v>68.15900937571287</c:v>
                </c:pt>
                <c:pt idx="31">
                  <c:v>70.322682630821902</c:v>
                </c:pt>
              </c:numCache>
            </c:numRef>
          </c:val>
          <c:smooth val="0"/>
          <c:extLst>
            <c:ext xmlns:c16="http://schemas.microsoft.com/office/drawing/2014/chart" uri="{C3380CC4-5D6E-409C-BE32-E72D297353CC}">
              <c16:uniqueId val="{00000002-8BEA-3F47-9674-1BF9F80BFA24}"/>
            </c:ext>
          </c:extLst>
        </c:ser>
        <c:ser>
          <c:idx val="3"/>
          <c:order val="3"/>
          <c:tx>
            <c:strRef>
              <c:f>Data!$AS$24</c:f>
              <c:strCache>
                <c:ptCount val="1"/>
                <c:pt idx="0">
                  <c:v>Malaysia</c:v>
                </c:pt>
              </c:strCache>
            </c:strRef>
          </c:tx>
          <c:spPr>
            <a:ln w="28575" cap="rnd">
              <a:solidFill>
                <a:schemeClr val="accent4"/>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Data!$AT$24:$BY$24</c:f>
              <c:numCache>
                <c:formatCode>General</c:formatCode>
                <c:ptCount val="32"/>
                <c:pt idx="0">
                  <c:v>93.015111604048244</c:v>
                </c:pt>
                <c:pt idx="1">
                  <c:v>91.486600324840481</c:v>
                </c:pt>
                <c:pt idx="2">
                  <c:v>98.76575963570474</c:v>
                </c:pt>
                <c:pt idx="3">
                  <c:v>97.740856495195402</c:v>
                </c:pt>
                <c:pt idx="4">
                  <c:v>95.872577250446668</c:v>
                </c:pt>
                <c:pt idx="5">
                  <c:v>100.46072169528001</c:v>
                </c:pt>
                <c:pt idx="6">
                  <c:v>100</c:v>
                </c:pt>
                <c:pt idx="7">
                  <c:v>89.433739258197136</c:v>
                </c:pt>
                <c:pt idx="8">
                  <c:v>64.110654562828472</c:v>
                </c:pt>
                <c:pt idx="9">
                  <c:v>66.209013157894731</c:v>
                </c:pt>
                <c:pt idx="10">
                  <c:v>66.209013157894731</c:v>
                </c:pt>
                <c:pt idx="11">
                  <c:v>66.209013157894731</c:v>
                </c:pt>
                <c:pt idx="12">
                  <c:v>66.209013157894731</c:v>
                </c:pt>
                <c:pt idx="13">
                  <c:v>66.209013157894731</c:v>
                </c:pt>
                <c:pt idx="14">
                  <c:v>66.209013157894731</c:v>
                </c:pt>
                <c:pt idx="15">
                  <c:v>66.434687127985129</c:v>
                </c:pt>
                <c:pt idx="16">
                  <c:v>68.588362245837274</c:v>
                </c:pt>
                <c:pt idx="17">
                  <c:v>73.189577292083854</c:v>
                </c:pt>
                <c:pt idx="18">
                  <c:v>75.421708718461232</c:v>
                </c:pt>
                <c:pt idx="19">
                  <c:v>71.384321810524838</c:v>
                </c:pt>
                <c:pt idx="20">
                  <c:v>78.108494635803297</c:v>
                </c:pt>
                <c:pt idx="21">
                  <c:v>82.220262246473339</c:v>
                </c:pt>
                <c:pt idx="22">
                  <c:v>81.453697037828263</c:v>
                </c:pt>
                <c:pt idx="23">
                  <c:v>79.84815998301022</c:v>
                </c:pt>
                <c:pt idx="24">
                  <c:v>76.872909165875555</c:v>
                </c:pt>
                <c:pt idx="25">
                  <c:v>64.420492396780773</c:v>
                </c:pt>
                <c:pt idx="26">
                  <c:v>60.649955354345387</c:v>
                </c:pt>
                <c:pt idx="27">
                  <c:v>58.504292271482804</c:v>
                </c:pt>
                <c:pt idx="28">
                  <c:v>62.350963030602351</c:v>
                </c:pt>
                <c:pt idx="29">
                  <c:v>60.735326037970104</c:v>
                </c:pt>
                <c:pt idx="30">
                  <c:v>59.853771963658126</c:v>
                </c:pt>
                <c:pt idx="31">
                  <c:v>60.72319065632302</c:v>
                </c:pt>
              </c:numCache>
            </c:numRef>
          </c:val>
          <c:smooth val="0"/>
          <c:extLst>
            <c:ext xmlns:c16="http://schemas.microsoft.com/office/drawing/2014/chart" uri="{C3380CC4-5D6E-409C-BE32-E72D297353CC}">
              <c16:uniqueId val="{00000003-8BEA-3F47-9674-1BF9F80BFA24}"/>
            </c:ext>
          </c:extLst>
        </c:ser>
        <c:ser>
          <c:idx val="4"/>
          <c:order val="4"/>
          <c:tx>
            <c:strRef>
              <c:f>Data!$AS$25</c:f>
              <c:strCache>
                <c:ptCount val="1"/>
                <c:pt idx="0">
                  <c:v>Philippines</c:v>
                </c:pt>
              </c:strCache>
            </c:strRef>
          </c:tx>
          <c:spPr>
            <a:ln w="28575" cap="rnd">
              <a:solidFill>
                <a:schemeClr val="accent5"/>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Data!$AT$25:$BY$25</c:f>
              <c:numCache>
                <c:formatCode>General</c:formatCode>
                <c:ptCount val="32"/>
                <c:pt idx="0">
                  <c:v>107.83858826433023</c:v>
                </c:pt>
                <c:pt idx="1">
                  <c:v>95.405399831869488</c:v>
                </c:pt>
                <c:pt idx="2">
                  <c:v>102.75789735681755</c:v>
                </c:pt>
                <c:pt idx="3">
                  <c:v>96.667599767820548</c:v>
                </c:pt>
                <c:pt idx="4">
                  <c:v>99.238878759392449</c:v>
                </c:pt>
                <c:pt idx="5">
                  <c:v>101.95078256856699</c:v>
                </c:pt>
                <c:pt idx="6">
                  <c:v>100</c:v>
                </c:pt>
                <c:pt idx="7">
                  <c:v>88.956614757220493</c:v>
                </c:pt>
                <c:pt idx="8">
                  <c:v>64.10893782684343</c:v>
                </c:pt>
                <c:pt idx="9">
                  <c:v>67.067745856782381</c:v>
                </c:pt>
                <c:pt idx="10">
                  <c:v>59.322845068988343</c:v>
                </c:pt>
                <c:pt idx="11">
                  <c:v>51.411526955355335</c:v>
                </c:pt>
                <c:pt idx="12">
                  <c:v>50.802883779997089</c:v>
                </c:pt>
                <c:pt idx="13">
                  <c:v>48.366213639997575</c:v>
                </c:pt>
                <c:pt idx="14">
                  <c:v>46.781118815606114</c:v>
                </c:pt>
                <c:pt idx="15">
                  <c:v>47.591660175493857</c:v>
                </c:pt>
                <c:pt idx="16">
                  <c:v>51.089294893540583</c:v>
                </c:pt>
                <c:pt idx="17">
                  <c:v>56.808264234002159</c:v>
                </c:pt>
                <c:pt idx="18">
                  <c:v>59.147462686035553</c:v>
                </c:pt>
                <c:pt idx="19">
                  <c:v>54.983790478334313</c:v>
                </c:pt>
                <c:pt idx="20">
                  <c:v>58.116371461641698</c:v>
                </c:pt>
                <c:pt idx="21">
                  <c:v>60.526902140919717</c:v>
                </c:pt>
                <c:pt idx="22">
                  <c:v>62.081099317539262</c:v>
                </c:pt>
                <c:pt idx="23">
                  <c:v>61.76314810054442</c:v>
                </c:pt>
                <c:pt idx="24">
                  <c:v>59.051715014568835</c:v>
                </c:pt>
                <c:pt idx="25">
                  <c:v>57.614206131603645</c:v>
                </c:pt>
                <c:pt idx="26">
                  <c:v>55.200547350213945</c:v>
                </c:pt>
                <c:pt idx="27">
                  <c:v>52.012232643328772</c:v>
                </c:pt>
                <c:pt idx="28">
                  <c:v>49.782354985262771</c:v>
                </c:pt>
                <c:pt idx="29">
                  <c:v>50.614352477831908</c:v>
                </c:pt>
                <c:pt idx="30">
                  <c:v>52.829375468339236</c:v>
                </c:pt>
                <c:pt idx="31">
                  <c:v>53.225691019397111</c:v>
                </c:pt>
              </c:numCache>
            </c:numRef>
          </c:val>
          <c:smooth val="0"/>
          <c:extLst>
            <c:ext xmlns:c16="http://schemas.microsoft.com/office/drawing/2014/chart" uri="{C3380CC4-5D6E-409C-BE32-E72D297353CC}">
              <c16:uniqueId val="{00000004-8BEA-3F47-9674-1BF9F80BFA24}"/>
            </c:ext>
          </c:extLst>
        </c:ser>
        <c:dLbls>
          <c:showLegendKey val="0"/>
          <c:showVal val="0"/>
          <c:showCatName val="0"/>
          <c:showSerName val="0"/>
          <c:showPercent val="0"/>
          <c:showBubbleSize val="0"/>
        </c:dLbls>
        <c:smooth val="0"/>
        <c:axId val="1309420879"/>
        <c:axId val="1309430015"/>
      </c:lineChart>
      <c:catAx>
        <c:axId val="1309420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9430015"/>
        <c:crosses val="autoZero"/>
        <c:auto val="1"/>
        <c:lblAlgn val="ctr"/>
        <c:lblOffset val="100"/>
        <c:noMultiLvlLbl val="0"/>
      </c:catAx>
      <c:valAx>
        <c:axId val="13094300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9420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Switzerland</a:t>
            </a:r>
          </a:p>
          <a:p>
            <a:pPr>
              <a:defRPr sz="1800"/>
            </a:pPr>
            <a:r>
              <a:rPr lang="en-US" sz="1800" b="0" i="0" baseline="0" dirty="0">
                <a:effectLst/>
              </a:rPr>
              <a:t>Reserve Assets, Net</a:t>
            </a:r>
            <a:endParaRPr lang="en-US" sz="1800" dirty="0">
              <a:effectLst/>
            </a:endParaRPr>
          </a:p>
          <a:p>
            <a:pPr>
              <a:defRPr sz="1800"/>
            </a:pPr>
            <a:r>
              <a:rPr lang="en-US" sz="1800" b="0" i="0" baseline="0" dirty="0">
                <a:effectLst/>
              </a:rPr>
              <a:t>US$ Trillions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Switzerland!$I$5:$BE$5</c:f>
              <c:strCache>
                <c:ptCount val="49"/>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pt idx="33">
                  <c:v>2018Q2</c:v>
                </c:pt>
                <c:pt idx="34">
                  <c:v>2018Q3</c:v>
                </c:pt>
                <c:pt idx="35">
                  <c:v>2018Q4</c:v>
                </c:pt>
                <c:pt idx="36">
                  <c:v>2019Q1</c:v>
                </c:pt>
                <c:pt idx="37">
                  <c:v>2019Q2</c:v>
                </c:pt>
                <c:pt idx="38">
                  <c:v>2019Q3</c:v>
                </c:pt>
                <c:pt idx="39">
                  <c:v>2019Q4</c:v>
                </c:pt>
                <c:pt idx="40">
                  <c:v>2020Q1</c:v>
                </c:pt>
                <c:pt idx="41">
                  <c:v>2020Q2</c:v>
                </c:pt>
                <c:pt idx="42">
                  <c:v>2020Q3</c:v>
                </c:pt>
                <c:pt idx="43">
                  <c:v>2020Q4</c:v>
                </c:pt>
                <c:pt idx="44">
                  <c:v>2021Q1</c:v>
                </c:pt>
                <c:pt idx="45">
                  <c:v>2021Q2</c:v>
                </c:pt>
                <c:pt idx="46">
                  <c:v>2021Q3</c:v>
                </c:pt>
                <c:pt idx="47">
                  <c:v>2021Q4</c:v>
                </c:pt>
                <c:pt idx="48">
                  <c:v>2022Q1</c:v>
                </c:pt>
              </c:strCache>
            </c:strRef>
          </c:cat>
          <c:val>
            <c:numRef>
              <c:f>Switzerland!$I$6:$BE$6</c:f>
              <c:numCache>
                <c:formatCode>#,##0.00</c:formatCode>
                <c:ptCount val="49"/>
                <c:pt idx="0">
                  <c:v>0.16155672709809499</c:v>
                </c:pt>
                <c:pt idx="1">
                  <c:v>0.25562206462126502</c:v>
                </c:pt>
                <c:pt idx="2">
                  <c:v>0.27168273258465703</c:v>
                </c:pt>
                <c:pt idx="3">
                  <c:v>0.26870017422103804</c:v>
                </c:pt>
                <c:pt idx="4">
                  <c:v>0.27998978831482702</c:v>
                </c:pt>
                <c:pt idx="5">
                  <c:v>0.29329269260301399</c:v>
                </c:pt>
                <c:pt idx="6">
                  <c:v>0.37334222540219397</c:v>
                </c:pt>
                <c:pt idx="7">
                  <c:v>0.330978496358944</c:v>
                </c:pt>
                <c:pt idx="8">
                  <c:v>0.32689292195001302</c:v>
                </c:pt>
                <c:pt idx="9">
                  <c:v>0.44324069133735505</c:v>
                </c:pt>
                <c:pt idx="10">
                  <c:v>0.52657694546189293</c:v>
                </c:pt>
                <c:pt idx="11">
                  <c:v>0.52916145685504201</c:v>
                </c:pt>
                <c:pt idx="12">
                  <c:v>0.52113773912877692</c:v>
                </c:pt>
                <c:pt idx="13">
                  <c:v>0.50927422516165799</c:v>
                </c:pt>
                <c:pt idx="14">
                  <c:v>0.53004922783529107</c:v>
                </c:pt>
                <c:pt idx="15">
                  <c:v>0.53546775152883197</c:v>
                </c:pt>
                <c:pt idx="16">
                  <c:v>0.54590202590774295</c:v>
                </c:pt>
                <c:pt idx="17">
                  <c:v>0.55629845271483702</c:v>
                </c:pt>
                <c:pt idx="18">
                  <c:v>0.52977502788672204</c:v>
                </c:pt>
                <c:pt idx="19">
                  <c:v>0.54714325598732505</c:v>
                </c:pt>
                <c:pt idx="20">
                  <c:v>0.58266443665102996</c:v>
                </c:pt>
                <c:pt idx="21">
                  <c:v>0.60036773705957103</c:v>
                </c:pt>
                <c:pt idx="22">
                  <c:v>0.59995643772233498</c:v>
                </c:pt>
                <c:pt idx="23">
                  <c:v>0.60610900605670803</c:v>
                </c:pt>
                <c:pt idx="24">
                  <c:v>0.64693755300270706</c:v>
                </c:pt>
                <c:pt idx="25">
                  <c:v>0.67403332887553702</c:v>
                </c:pt>
                <c:pt idx="26">
                  <c:v>0.69458346220233302</c:v>
                </c:pt>
                <c:pt idx="27">
                  <c:v>0.67961997499957605</c:v>
                </c:pt>
                <c:pt idx="28">
                  <c:v>0.73073944116731193</c:v>
                </c:pt>
                <c:pt idx="29">
                  <c:v>0.77108192994493108</c:v>
                </c:pt>
                <c:pt idx="30">
                  <c:v>0.79522448985576588</c:v>
                </c:pt>
                <c:pt idx="31">
                  <c:v>0.812182650300173</c:v>
                </c:pt>
                <c:pt idx="32">
                  <c:v>0.82392248630879505</c:v>
                </c:pt>
                <c:pt idx="33">
                  <c:v>0.80100488788872204</c:v>
                </c:pt>
                <c:pt idx="34">
                  <c:v>0.80228271574746202</c:v>
                </c:pt>
                <c:pt idx="35">
                  <c:v>0.7883438643395041</c:v>
                </c:pt>
                <c:pt idx="36">
                  <c:v>0.80862518897987401</c:v>
                </c:pt>
                <c:pt idx="37">
                  <c:v>0.83302756435722802</c:v>
                </c:pt>
                <c:pt idx="38">
                  <c:v>0.83827075907726201</c:v>
                </c:pt>
                <c:pt idx="39">
                  <c:v>0.85348530121450195</c:v>
                </c:pt>
                <c:pt idx="40">
                  <c:v>0.851518656513922</c:v>
                </c:pt>
                <c:pt idx="41">
                  <c:v>0.95989291994287096</c:v>
                </c:pt>
                <c:pt idx="42">
                  <c:v>1.01636052245311</c:v>
                </c:pt>
                <c:pt idx="43">
                  <c:v>1.08270353507595</c:v>
                </c:pt>
                <c:pt idx="44">
                  <c:v>1.05155941164773</c:v>
                </c:pt>
                <c:pt idx="45">
                  <c:v>1.0858717780615299</c:v>
                </c:pt>
                <c:pt idx="46">
                  <c:v>1.07814575230109</c:v>
                </c:pt>
                <c:pt idx="47">
                  <c:v>1.11105685077699</c:v>
                </c:pt>
                <c:pt idx="48">
                  <c:v>1.06255889095619</c:v>
                </c:pt>
              </c:numCache>
            </c:numRef>
          </c:val>
          <c:smooth val="0"/>
          <c:extLst>
            <c:ext xmlns:c16="http://schemas.microsoft.com/office/drawing/2014/chart" uri="{C3380CC4-5D6E-409C-BE32-E72D297353CC}">
              <c16:uniqueId val="{00000000-CC06-0F4A-BB38-195589C2ED36}"/>
            </c:ext>
          </c:extLst>
        </c:ser>
        <c:dLbls>
          <c:showLegendKey val="0"/>
          <c:showVal val="0"/>
          <c:showCatName val="0"/>
          <c:showSerName val="0"/>
          <c:showPercent val="0"/>
          <c:showBubbleSize val="0"/>
        </c:dLbls>
        <c:smooth val="0"/>
        <c:axId val="706946752"/>
        <c:axId val="706869360"/>
      </c:lineChart>
      <c:catAx>
        <c:axId val="70694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869360"/>
        <c:crosses val="autoZero"/>
        <c:auto val="1"/>
        <c:lblAlgn val="ctr"/>
        <c:lblOffset val="100"/>
        <c:noMultiLvlLbl val="0"/>
      </c:catAx>
      <c:valAx>
        <c:axId val="706869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946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Switzerland</a:t>
            </a:r>
          </a:p>
          <a:p>
            <a:pPr>
              <a:defRPr sz="1800"/>
            </a:pPr>
            <a:r>
              <a:rPr lang="en-US" sz="1800" b="0" i="0" baseline="0" dirty="0">
                <a:effectLst/>
              </a:rPr>
              <a:t>Reserve Assets, Net</a:t>
            </a:r>
            <a:endParaRPr lang="en-US" sz="1800" dirty="0">
              <a:effectLst/>
            </a:endParaRPr>
          </a:p>
          <a:p>
            <a:pPr>
              <a:defRPr sz="1800"/>
            </a:pPr>
            <a:r>
              <a:rPr lang="en-US" sz="1800" b="0" i="0" baseline="0" dirty="0">
                <a:effectLst/>
              </a:rPr>
              <a:t>US$ Trillions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Switzerland!$I$5:$BG$5</c:f>
              <c:strCache>
                <c:ptCount val="51"/>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pt idx="33">
                  <c:v>2018Q2</c:v>
                </c:pt>
                <c:pt idx="34">
                  <c:v>2018Q3</c:v>
                </c:pt>
                <c:pt idx="35">
                  <c:v>2018Q4</c:v>
                </c:pt>
                <c:pt idx="36">
                  <c:v>2019Q1</c:v>
                </c:pt>
                <c:pt idx="37">
                  <c:v>2019Q2</c:v>
                </c:pt>
                <c:pt idx="38">
                  <c:v>2019Q3</c:v>
                </c:pt>
                <c:pt idx="39">
                  <c:v>2019Q4</c:v>
                </c:pt>
                <c:pt idx="40">
                  <c:v>2020Q1</c:v>
                </c:pt>
                <c:pt idx="41">
                  <c:v>2020Q2</c:v>
                </c:pt>
                <c:pt idx="42">
                  <c:v>2020Q3</c:v>
                </c:pt>
                <c:pt idx="43">
                  <c:v>2020Q4</c:v>
                </c:pt>
                <c:pt idx="44">
                  <c:v>2021Q1</c:v>
                </c:pt>
                <c:pt idx="45">
                  <c:v>2021Q2</c:v>
                </c:pt>
                <c:pt idx="46">
                  <c:v>2021Q3</c:v>
                </c:pt>
                <c:pt idx="47">
                  <c:v>2021Q4</c:v>
                </c:pt>
                <c:pt idx="48">
                  <c:v>2022Q1</c:v>
                </c:pt>
                <c:pt idx="49">
                  <c:v>2022Q2</c:v>
                </c:pt>
                <c:pt idx="50">
                  <c:v>2022Q3</c:v>
                </c:pt>
              </c:strCache>
            </c:strRef>
          </c:cat>
          <c:val>
            <c:numRef>
              <c:f>Switzerland!$I$6:$BG$6</c:f>
              <c:numCache>
                <c:formatCode>#,##0.00</c:formatCode>
                <c:ptCount val="51"/>
                <c:pt idx="0">
                  <c:v>0.16155672709809499</c:v>
                </c:pt>
                <c:pt idx="1">
                  <c:v>0.25562206462126502</c:v>
                </c:pt>
                <c:pt idx="2">
                  <c:v>0.27168273258465703</c:v>
                </c:pt>
                <c:pt idx="3">
                  <c:v>0.26870017422103804</c:v>
                </c:pt>
                <c:pt idx="4">
                  <c:v>0.27998978831482702</c:v>
                </c:pt>
                <c:pt idx="5">
                  <c:v>0.29329269260301399</c:v>
                </c:pt>
                <c:pt idx="6">
                  <c:v>0.37334222540219397</c:v>
                </c:pt>
                <c:pt idx="7">
                  <c:v>0.330978496358944</c:v>
                </c:pt>
                <c:pt idx="8">
                  <c:v>0.32689292195001302</c:v>
                </c:pt>
                <c:pt idx="9">
                  <c:v>0.44324069133735505</c:v>
                </c:pt>
                <c:pt idx="10">
                  <c:v>0.52657694546189293</c:v>
                </c:pt>
                <c:pt idx="11">
                  <c:v>0.52916145685504201</c:v>
                </c:pt>
                <c:pt idx="12">
                  <c:v>0.52113773912877692</c:v>
                </c:pt>
                <c:pt idx="13">
                  <c:v>0.50927422516165799</c:v>
                </c:pt>
                <c:pt idx="14">
                  <c:v>0.53004922783529107</c:v>
                </c:pt>
                <c:pt idx="15">
                  <c:v>0.53546775152883197</c:v>
                </c:pt>
                <c:pt idx="16">
                  <c:v>0.54590202590774295</c:v>
                </c:pt>
                <c:pt idx="17">
                  <c:v>0.55629845271483702</c:v>
                </c:pt>
                <c:pt idx="18">
                  <c:v>0.52977502788672204</c:v>
                </c:pt>
                <c:pt idx="19">
                  <c:v>0.54714325598732505</c:v>
                </c:pt>
                <c:pt idx="20">
                  <c:v>0.58266443665102996</c:v>
                </c:pt>
                <c:pt idx="21">
                  <c:v>0.60036773705957103</c:v>
                </c:pt>
                <c:pt idx="22">
                  <c:v>0.59995643772233498</c:v>
                </c:pt>
                <c:pt idx="23">
                  <c:v>0.60610900605670803</c:v>
                </c:pt>
                <c:pt idx="24">
                  <c:v>0.64693755300270706</c:v>
                </c:pt>
                <c:pt idx="25">
                  <c:v>0.67403332887553702</c:v>
                </c:pt>
                <c:pt idx="26">
                  <c:v>0.69458346220233302</c:v>
                </c:pt>
                <c:pt idx="27">
                  <c:v>0.67961997499957605</c:v>
                </c:pt>
                <c:pt idx="28">
                  <c:v>0.73073944116731193</c:v>
                </c:pt>
                <c:pt idx="29">
                  <c:v>0.77108192994493108</c:v>
                </c:pt>
                <c:pt idx="30">
                  <c:v>0.79522448985576588</c:v>
                </c:pt>
                <c:pt idx="31">
                  <c:v>0.812182650300173</c:v>
                </c:pt>
                <c:pt idx="32">
                  <c:v>0.82392248630879505</c:v>
                </c:pt>
                <c:pt idx="33">
                  <c:v>0.80100488788872204</c:v>
                </c:pt>
                <c:pt idx="34">
                  <c:v>0.80228271574746202</c:v>
                </c:pt>
                <c:pt idx="35">
                  <c:v>0.7883438643395041</c:v>
                </c:pt>
                <c:pt idx="36">
                  <c:v>0.80862518897987401</c:v>
                </c:pt>
                <c:pt idx="37">
                  <c:v>0.83302756435722802</c:v>
                </c:pt>
                <c:pt idx="38">
                  <c:v>0.83827075907726201</c:v>
                </c:pt>
                <c:pt idx="39">
                  <c:v>0.85348530121450195</c:v>
                </c:pt>
                <c:pt idx="40">
                  <c:v>0.851518656513922</c:v>
                </c:pt>
                <c:pt idx="41">
                  <c:v>0.95989291994287096</c:v>
                </c:pt>
                <c:pt idx="42">
                  <c:v>1.01636052245311</c:v>
                </c:pt>
                <c:pt idx="43">
                  <c:v>1.08270353507595</c:v>
                </c:pt>
                <c:pt idx="44">
                  <c:v>1.05155941164773</c:v>
                </c:pt>
                <c:pt idx="45">
                  <c:v>1.0858717780615299</c:v>
                </c:pt>
                <c:pt idx="46">
                  <c:v>1.07814575230109</c:v>
                </c:pt>
                <c:pt idx="47">
                  <c:v>1.11105685077699</c:v>
                </c:pt>
                <c:pt idx="48">
                  <c:v>1.06255889095619</c:v>
                </c:pt>
                <c:pt idx="49">
                  <c:v>0.96207352999999995</c:v>
                </c:pt>
                <c:pt idx="50">
                  <c:v>0.89397241000000005</c:v>
                </c:pt>
              </c:numCache>
            </c:numRef>
          </c:val>
          <c:smooth val="0"/>
          <c:extLst>
            <c:ext xmlns:c16="http://schemas.microsoft.com/office/drawing/2014/chart" uri="{C3380CC4-5D6E-409C-BE32-E72D297353CC}">
              <c16:uniqueId val="{00000000-AF8D-4140-B441-E41A7F4954F9}"/>
            </c:ext>
          </c:extLst>
        </c:ser>
        <c:dLbls>
          <c:showLegendKey val="0"/>
          <c:showVal val="0"/>
          <c:showCatName val="0"/>
          <c:showSerName val="0"/>
          <c:showPercent val="0"/>
          <c:showBubbleSize val="0"/>
        </c:dLbls>
        <c:smooth val="0"/>
        <c:axId val="706946752"/>
        <c:axId val="706869360"/>
      </c:lineChart>
      <c:catAx>
        <c:axId val="70694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869360"/>
        <c:crosses val="autoZero"/>
        <c:auto val="1"/>
        <c:lblAlgn val="ctr"/>
        <c:lblOffset val="100"/>
        <c:noMultiLvlLbl val="0"/>
      </c:catAx>
      <c:valAx>
        <c:axId val="706869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946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China</a:t>
            </a:r>
          </a:p>
          <a:p>
            <a:pPr>
              <a:defRPr/>
            </a:pPr>
            <a:r>
              <a:rPr lang="en-US"/>
              <a:t>Reserve Assets, Net</a:t>
            </a:r>
          </a:p>
          <a:p>
            <a:pPr>
              <a:defRPr/>
            </a:pPr>
            <a:r>
              <a:rPr lang="en-US"/>
              <a:t>US$ Trillions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'China Data'!$J$5:$BC$5</c:f>
              <c:strCache>
                <c:ptCount val="46"/>
                <c:pt idx="0">
                  <c:v>2011Q1</c:v>
                </c:pt>
                <c:pt idx="1">
                  <c:v>2011Q2</c:v>
                </c:pt>
                <c:pt idx="2">
                  <c:v>2011Q3</c:v>
                </c:pt>
                <c:pt idx="3">
                  <c:v>2011Q4</c:v>
                </c:pt>
                <c:pt idx="4">
                  <c:v>2012Q1</c:v>
                </c:pt>
                <c:pt idx="5">
                  <c:v>2012Q2</c:v>
                </c:pt>
                <c:pt idx="6">
                  <c:v>2012Q3</c:v>
                </c:pt>
                <c:pt idx="7">
                  <c:v>2012Q4</c:v>
                </c:pt>
                <c:pt idx="8">
                  <c:v>2013Q1</c:v>
                </c:pt>
                <c:pt idx="9">
                  <c:v>2013Q2</c:v>
                </c:pt>
                <c:pt idx="10">
                  <c:v>2013Q3</c:v>
                </c:pt>
                <c:pt idx="11">
                  <c:v>2013Q4</c:v>
                </c:pt>
                <c:pt idx="12">
                  <c:v>2014Q1</c:v>
                </c:pt>
                <c:pt idx="13">
                  <c:v>2014Q2</c:v>
                </c:pt>
                <c:pt idx="14">
                  <c:v>2014Q3</c:v>
                </c:pt>
                <c:pt idx="15">
                  <c:v>2014Q4</c:v>
                </c:pt>
                <c:pt idx="16">
                  <c:v>2015Q1</c:v>
                </c:pt>
                <c:pt idx="17">
                  <c:v>2015Q2</c:v>
                </c:pt>
                <c:pt idx="18">
                  <c:v>2015Q3</c:v>
                </c:pt>
                <c:pt idx="19">
                  <c:v>2015Q4</c:v>
                </c:pt>
                <c:pt idx="20">
                  <c:v>2016Q1</c:v>
                </c:pt>
                <c:pt idx="21">
                  <c:v>2016Q2</c:v>
                </c:pt>
                <c:pt idx="22">
                  <c:v>2016Q3</c:v>
                </c:pt>
                <c:pt idx="23">
                  <c:v>2016Q4</c:v>
                </c:pt>
                <c:pt idx="24">
                  <c:v>2017Q1</c:v>
                </c:pt>
                <c:pt idx="25">
                  <c:v>2017Q2</c:v>
                </c:pt>
                <c:pt idx="26">
                  <c:v>2017Q3</c:v>
                </c:pt>
                <c:pt idx="27">
                  <c:v>2017Q4</c:v>
                </c:pt>
                <c:pt idx="28">
                  <c:v>2018Q1</c:v>
                </c:pt>
                <c:pt idx="29">
                  <c:v>2018Q2</c:v>
                </c:pt>
                <c:pt idx="30">
                  <c:v>2018Q3</c:v>
                </c:pt>
                <c:pt idx="31">
                  <c:v>2018Q4</c:v>
                </c:pt>
                <c:pt idx="32">
                  <c:v>2019Q1</c:v>
                </c:pt>
                <c:pt idx="33">
                  <c:v>2019Q2</c:v>
                </c:pt>
                <c:pt idx="34">
                  <c:v>2019Q3</c:v>
                </c:pt>
                <c:pt idx="35">
                  <c:v>2019Q4</c:v>
                </c:pt>
                <c:pt idx="36">
                  <c:v>2020Q1</c:v>
                </c:pt>
                <c:pt idx="37">
                  <c:v>2020Q2</c:v>
                </c:pt>
                <c:pt idx="38">
                  <c:v>2020Q3</c:v>
                </c:pt>
                <c:pt idx="39">
                  <c:v>2020Q4</c:v>
                </c:pt>
                <c:pt idx="40">
                  <c:v>2021Q1</c:v>
                </c:pt>
                <c:pt idx="41">
                  <c:v>2021Q2</c:v>
                </c:pt>
                <c:pt idx="42">
                  <c:v>2021Q3</c:v>
                </c:pt>
                <c:pt idx="43">
                  <c:v>2021Q4</c:v>
                </c:pt>
                <c:pt idx="44">
                  <c:v>2022Q1</c:v>
                </c:pt>
                <c:pt idx="45">
                  <c:v>2022Q2</c:v>
                </c:pt>
              </c:strCache>
            </c:strRef>
          </c:cat>
          <c:val>
            <c:numRef>
              <c:f>'China Data'!$J$6:$BC$6</c:f>
              <c:numCache>
                <c:formatCode>#,##0.00</c:formatCode>
                <c:ptCount val="46"/>
                <c:pt idx="0">
                  <c:v>3.1156335217437703</c:v>
                </c:pt>
                <c:pt idx="1">
                  <c:v>3.2705820639832002</c:v>
                </c:pt>
                <c:pt idx="2">
                  <c:v>3.2779985827971205</c:v>
                </c:pt>
                <c:pt idx="3">
                  <c:v>3.2557856555634905</c:v>
                </c:pt>
                <c:pt idx="4">
                  <c:v>3.3831352570351299</c:v>
                </c:pt>
                <c:pt idx="5">
                  <c:v>3.31484700599596</c:v>
                </c:pt>
                <c:pt idx="6">
                  <c:v>3.3653157173110402</c:v>
                </c:pt>
                <c:pt idx="7">
                  <c:v>3.3878631663738101</c:v>
                </c:pt>
                <c:pt idx="8">
                  <c:v>3.5157377487694101</c:v>
                </c:pt>
                <c:pt idx="9">
                  <c:v>3.5570061058920799</c:v>
                </c:pt>
                <c:pt idx="10">
                  <c:v>3.7260039826614704</c:v>
                </c:pt>
                <c:pt idx="11">
                  <c:v>3.8803833868529303</c:v>
                </c:pt>
                <c:pt idx="12">
                  <c:v>4.0095531102524804</c:v>
                </c:pt>
                <c:pt idx="13">
                  <c:v>4.0558123573830702</c:v>
                </c:pt>
                <c:pt idx="14">
                  <c:v>3.9459316105828499</c:v>
                </c:pt>
                <c:pt idx="15">
                  <c:v>3.8992920284910899</c:v>
                </c:pt>
                <c:pt idx="16">
                  <c:v>3.78483781592529</c:v>
                </c:pt>
                <c:pt idx="17">
                  <c:v>3.7713476109749302</c:v>
                </c:pt>
                <c:pt idx="18">
                  <c:v>3.59026937548236</c:v>
                </c:pt>
                <c:pt idx="19">
                  <c:v>3.4061117638881404</c:v>
                </c:pt>
                <c:pt idx="20">
                  <c:v>3.30544380442482</c:v>
                </c:pt>
                <c:pt idx="21">
                  <c:v>3.3031732141308399</c:v>
                </c:pt>
                <c:pt idx="22">
                  <c:v>3.2639545897647797</c:v>
                </c:pt>
                <c:pt idx="23">
                  <c:v>3.0978445353783997</c:v>
                </c:pt>
                <c:pt idx="24">
                  <c:v>3.10276429207416</c:v>
                </c:pt>
                <c:pt idx="25">
                  <c:v>3.1503830763885698</c:v>
                </c:pt>
                <c:pt idx="26">
                  <c:v>3.2043802178553</c:v>
                </c:pt>
                <c:pt idx="27">
                  <c:v>3.2358947672130398</c:v>
                </c:pt>
                <c:pt idx="28">
                  <c:v>3.2403426007209704</c:v>
                </c:pt>
                <c:pt idx="29">
                  <c:v>3.2061229895407299</c:v>
                </c:pt>
                <c:pt idx="30">
                  <c:v>3.1770870990575197</c:v>
                </c:pt>
                <c:pt idx="31">
                  <c:v>3.1679922571990802</c:v>
                </c:pt>
                <c:pt idx="32">
                  <c:v>3.1961183341654</c:v>
                </c:pt>
                <c:pt idx="33">
                  <c:v>3.2252355713560799</c:v>
                </c:pt>
                <c:pt idx="34">
                  <c:v>3.20445117653236</c:v>
                </c:pt>
                <c:pt idx="35">
                  <c:v>3.2229327980363598</c:v>
                </c:pt>
                <c:pt idx="36">
                  <c:v>3.1802742077564203</c:v>
                </c:pt>
                <c:pt idx="37">
                  <c:v>3.24332494428708</c:v>
                </c:pt>
                <c:pt idx="38">
                  <c:v>3.2812084723116</c:v>
                </c:pt>
                <c:pt idx="39">
                  <c:v>3.3565293714337199</c:v>
                </c:pt>
                <c:pt idx="40">
                  <c:v>3.2970946298325003</c:v>
                </c:pt>
                <c:pt idx="41">
                  <c:v>3.3458968131969904</c:v>
                </c:pt>
                <c:pt idx="42">
                  <c:v>3.3730162611089503</c:v>
                </c:pt>
                <c:pt idx="43">
                  <c:v>3.4269086506288504</c:v>
                </c:pt>
                <c:pt idx="44">
                  <c:v>3.3731587770107003</c:v>
                </c:pt>
                <c:pt idx="45">
                  <c:v>3.2465936800000001</c:v>
                </c:pt>
              </c:numCache>
            </c:numRef>
          </c:val>
          <c:smooth val="0"/>
          <c:extLst>
            <c:ext xmlns:c16="http://schemas.microsoft.com/office/drawing/2014/chart" uri="{C3380CC4-5D6E-409C-BE32-E72D297353CC}">
              <c16:uniqueId val="{00000000-F362-8349-8FB9-8E568996AEAC}"/>
            </c:ext>
          </c:extLst>
        </c:ser>
        <c:dLbls>
          <c:showLegendKey val="0"/>
          <c:showVal val="0"/>
          <c:showCatName val="0"/>
          <c:showSerName val="0"/>
          <c:showPercent val="0"/>
          <c:showBubbleSize val="0"/>
        </c:dLbls>
        <c:smooth val="0"/>
        <c:axId val="649397424"/>
        <c:axId val="649182816"/>
      </c:lineChart>
      <c:catAx>
        <c:axId val="64939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182816"/>
        <c:crosses val="autoZero"/>
        <c:auto val="1"/>
        <c:lblAlgn val="ctr"/>
        <c:lblOffset val="100"/>
        <c:noMultiLvlLbl val="0"/>
      </c:catAx>
      <c:valAx>
        <c:axId val="6491828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397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Current</a:t>
            </a:r>
            <a:r>
              <a:rPr lang="en-US" sz="1800" baseline="0" dirty="0"/>
              <a:t> Account Balances</a:t>
            </a:r>
          </a:p>
          <a:p>
            <a:pPr>
              <a:defRPr sz="1800"/>
            </a:pPr>
            <a:r>
              <a:rPr lang="en-US" sz="1800" baseline="0" dirty="0"/>
              <a:t>China and Switzerland</a:t>
            </a:r>
          </a:p>
          <a:p>
            <a:pPr>
              <a:defRPr sz="1800"/>
            </a:pPr>
            <a:r>
              <a:rPr lang="en-US" sz="1800" baseline="0" dirty="0"/>
              <a:t>$ billions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Data!$A$9</c:f>
              <c:strCache>
                <c:ptCount val="1"/>
                <c:pt idx="0">
                  <c:v>China</c:v>
                </c:pt>
              </c:strCache>
            </c:strRef>
          </c:tx>
          <c:spPr>
            <a:ln w="28575" cap="rnd">
              <a:solidFill>
                <a:schemeClr val="accent1"/>
              </a:solidFill>
              <a:round/>
            </a:ln>
            <a:effectLst/>
          </c:spPr>
          <c:marker>
            <c:symbol val="none"/>
          </c:marker>
          <c:cat>
            <c:numRef>
              <c:f>Data!$B$8:$AT$8</c:f>
              <c:numCache>
                <c:formatCode>General</c:formatCod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numCache>
            </c:numRef>
          </c:cat>
          <c:val>
            <c:numRef>
              <c:f>Data!$B$9:$AT$9</c:f>
              <c:numCache>
                <c:formatCode>General</c:formatCode>
                <c:ptCount val="45"/>
                <c:pt idx="5" formatCode="0">
                  <c:v>4.7370000000000001</c:v>
                </c:pt>
                <c:pt idx="6" formatCode="0">
                  <c:v>2.4750000000000001</c:v>
                </c:pt>
                <c:pt idx="7" formatCode="0">
                  <c:v>-3.2000000000000001E-2</c:v>
                </c:pt>
                <c:pt idx="8" formatCode="0">
                  <c:v>-12.592000000000001</c:v>
                </c:pt>
                <c:pt idx="9" formatCode="0">
                  <c:v>-7.5890000000000004</c:v>
                </c:pt>
                <c:pt idx="10" formatCode="0">
                  <c:v>0.29099999999999998</c:v>
                </c:pt>
                <c:pt idx="11" formatCode="0">
                  <c:v>-4.0599999999999996</c:v>
                </c:pt>
                <c:pt idx="12" formatCode="0">
                  <c:v>-4.9269999999999996</c:v>
                </c:pt>
                <c:pt idx="13" formatCode="0">
                  <c:v>10.667999999999999</c:v>
                </c:pt>
                <c:pt idx="14" formatCode="0">
                  <c:v>11.601000000000001</c:v>
                </c:pt>
                <c:pt idx="15" formatCode="0">
                  <c:v>4.9980000000000002</c:v>
                </c:pt>
                <c:pt idx="16" formatCode="0">
                  <c:v>-11.497</c:v>
                </c:pt>
                <c:pt idx="17" formatCode="0">
                  <c:v>7.6109999999999998</c:v>
                </c:pt>
                <c:pt idx="18" formatCode="0">
                  <c:v>11.95759</c:v>
                </c:pt>
                <c:pt idx="19" formatCode="0">
                  <c:v>17.550999999999998</c:v>
                </c:pt>
                <c:pt idx="20" formatCode="0">
                  <c:v>42.823999999999998</c:v>
                </c:pt>
                <c:pt idx="21" formatCode="0">
                  <c:v>43.837000000000003</c:v>
                </c:pt>
                <c:pt idx="22" formatCode="0">
                  <c:v>30.640999999999998</c:v>
                </c:pt>
                <c:pt idx="23" formatCode="0">
                  <c:v>28.873533999999999</c:v>
                </c:pt>
                <c:pt idx="24" formatCode="0">
                  <c:v>28.084</c:v>
                </c:pt>
                <c:pt idx="25" formatCode="0">
                  <c:v>37.383087664019406</c:v>
                </c:pt>
                <c:pt idx="26" formatCode="0">
                  <c:v>35.821129066293508</c:v>
                </c:pt>
                <c:pt idx="27" formatCode="0">
                  <c:v>51.174382539949995</c:v>
                </c:pt>
                <c:pt idx="28" formatCode="0">
                  <c:v>124.626797517211</c:v>
                </c:pt>
                <c:pt idx="29" formatCode="0">
                  <c:v>208.91892450059402</c:v>
                </c:pt>
                <c:pt idx="30" formatCode="0">
                  <c:v>308.03602878335499</c:v>
                </c:pt>
                <c:pt idx="31" formatCode="0">
                  <c:v>348.83253315393597</c:v>
                </c:pt>
                <c:pt idx="32" formatCode="0">
                  <c:v>220.130401366781</c:v>
                </c:pt>
                <c:pt idx="33" formatCode="0">
                  <c:v>223.0238717128</c:v>
                </c:pt>
                <c:pt idx="34" formatCode="0">
                  <c:v>181.90373891267402</c:v>
                </c:pt>
                <c:pt idx="35" formatCode="0">
                  <c:v>231.84487674800201</c:v>
                </c:pt>
                <c:pt idx="36" formatCode="0">
                  <c:v>235.37956160411701</c:v>
                </c:pt>
                <c:pt idx="37" formatCode="0">
                  <c:v>221.29924694727299</c:v>
                </c:pt>
                <c:pt idx="38" formatCode="0">
                  <c:v>357.87076428127301</c:v>
                </c:pt>
                <c:pt idx="39" formatCode="0">
                  <c:v>255.73708824215097</c:v>
                </c:pt>
                <c:pt idx="40" formatCode="0">
                  <c:v>217.009899933947</c:v>
                </c:pt>
                <c:pt idx="41" formatCode="0">
                  <c:v>87.9051484518736</c:v>
                </c:pt>
                <c:pt idx="42" formatCode="0">
                  <c:v>131.84429731203701</c:v>
                </c:pt>
                <c:pt idx="43" formatCode="0">
                  <c:v>358.57260816002002</c:v>
                </c:pt>
                <c:pt idx="44" formatCode="0">
                  <c:v>462.80788708971005</c:v>
                </c:pt>
              </c:numCache>
            </c:numRef>
          </c:val>
          <c:smooth val="0"/>
          <c:extLst>
            <c:ext xmlns:c16="http://schemas.microsoft.com/office/drawing/2014/chart" uri="{C3380CC4-5D6E-409C-BE32-E72D297353CC}">
              <c16:uniqueId val="{00000000-721F-364C-B88C-C3638B84FFC9}"/>
            </c:ext>
          </c:extLst>
        </c:ser>
        <c:ser>
          <c:idx val="1"/>
          <c:order val="1"/>
          <c:tx>
            <c:strRef>
              <c:f>Data!$A$10</c:f>
              <c:strCache>
                <c:ptCount val="1"/>
                <c:pt idx="0">
                  <c:v>Switzerland</c:v>
                </c:pt>
              </c:strCache>
            </c:strRef>
          </c:tx>
          <c:spPr>
            <a:ln w="28575" cap="rnd">
              <a:solidFill>
                <a:schemeClr val="accent2"/>
              </a:solidFill>
              <a:round/>
            </a:ln>
            <a:effectLst/>
          </c:spPr>
          <c:marker>
            <c:symbol val="none"/>
          </c:marker>
          <c:cat>
            <c:numRef>
              <c:f>Data!$B$8:$AT$8</c:f>
              <c:numCache>
                <c:formatCode>General</c:formatCod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numCache>
            </c:numRef>
          </c:cat>
          <c:val>
            <c:numRef>
              <c:f>Data!$B$10:$AT$10</c:f>
              <c:numCache>
                <c:formatCode>0</c:formatCode>
                <c:ptCount val="45"/>
                <c:pt idx="0">
                  <c:v>1.9238410289914998</c:v>
                </c:pt>
                <c:pt idx="1">
                  <c:v>2.0754743415819696</c:v>
                </c:pt>
                <c:pt idx="2">
                  <c:v>-0.24538031898045098</c:v>
                </c:pt>
                <c:pt idx="3">
                  <c:v>-0.20110897703604003</c:v>
                </c:pt>
                <c:pt idx="4">
                  <c:v>3.4267677592383596</c:v>
                </c:pt>
                <c:pt idx="5">
                  <c:v>2.5341394707141798</c:v>
                </c:pt>
                <c:pt idx="6">
                  <c:v>1.2119239218145199</c:v>
                </c:pt>
                <c:pt idx="7">
                  <c:v>6.1416786672264498</c:v>
                </c:pt>
                <c:pt idx="8">
                  <c:v>6.0387648166047692</c:v>
                </c:pt>
                <c:pt idx="9">
                  <c:v>4.6544679672631197</c:v>
                </c:pt>
                <c:pt idx="10">
                  <c:v>6.2875887852556298</c:v>
                </c:pt>
                <c:pt idx="11">
                  <c:v>8.8457595845007884</c:v>
                </c:pt>
                <c:pt idx="12">
                  <c:v>7.2808961291012704</c:v>
                </c:pt>
                <c:pt idx="13">
                  <c:v>6.1236360146131803</c:v>
                </c:pt>
                <c:pt idx="14">
                  <c:v>9.5344347654274895</c:v>
                </c:pt>
                <c:pt idx="15">
                  <c:v>13.3706121974895</c:v>
                </c:pt>
                <c:pt idx="16">
                  <c:v>16.875486425211701</c:v>
                </c:pt>
                <c:pt idx="17">
                  <c:v>16.729198997581697</c:v>
                </c:pt>
                <c:pt idx="18">
                  <c:v>20.702527127204799</c:v>
                </c:pt>
                <c:pt idx="19">
                  <c:v>19.915939191430503</c:v>
                </c:pt>
                <c:pt idx="20">
                  <c:v>25.316670255372301</c:v>
                </c:pt>
                <c:pt idx="21">
                  <c:v>25.194278318489499</c:v>
                </c:pt>
                <c:pt idx="22">
                  <c:v>28.283270188040099</c:v>
                </c:pt>
                <c:pt idx="23">
                  <c:v>29.700857060809298</c:v>
                </c:pt>
                <c:pt idx="24">
                  <c:v>19.639937560590599</c:v>
                </c:pt>
                <c:pt idx="25">
                  <c:v>22.003517892202499</c:v>
                </c:pt>
                <c:pt idx="26">
                  <c:v>40.134926305560505</c:v>
                </c:pt>
                <c:pt idx="27">
                  <c:v>51.904447040118505</c:v>
                </c:pt>
                <c:pt idx="28">
                  <c:v>49.012126336261503</c:v>
                </c:pt>
                <c:pt idx="29">
                  <c:v>56.544675650681398</c:v>
                </c:pt>
                <c:pt idx="30">
                  <c:v>42.367792893688694</c:v>
                </c:pt>
                <c:pt idx="31">
                  <c:v>9.2579553778124186</c:v>
                </c:pt>
                <c:pt idx="32">
                  <c:v>35.215871459873703</c:v>
                </c:pt>
                <c:pt idx="33">
                  <c:v>81.748283587680689</c:v>
                </c:pt>
                <c:pt idx="34">
                  <c:v>49.005981710532794</c:v>
                </c:pt>
                <c:pt idx="35">
                  <c:v>65.380091060174692</c:v>
                </c:pt>
                <c:pt idx="36">
                  <c:v>72.124331587343704</c:v>
                </c:pt>
                <c:pt idx="37">
                  <c:v>54.747283938925399</c:v>
                </c:pt>
                <c:pt idx="38">
                  <c:v>66.360066318063403</c:v>
                </c:pt>
                <c:pt idx="39">
                  <c:v>55.670906655815102</c:v>
                </c:pt>
                <c:pt idx="40">
                  <c:v>44.130801204788007</c:v>
                </c:pt>
                <c:pt idx="41">
                  <c:v>44.770246759551803</c:v>
                </c:pt>
                <c:pt idx="42">
                  <c:v>39.808957404855498</c:v>
                </c:pt>
                <c:pt idx="43">
                  <c:v>20.308033029733501</c:v>
                </c:pt>
                <c:pt idx="44">
                  <c:v>75.501927161933111</c:v>
                </c:pt>
              </c:numCache>
            </c:numRef>
          </c:val>
          <c:smooth val="0"/>
          <c:extLst>
            <c:ext xmlns:c16="http://schemas.microsoft.com/office/drawing/2014/chart" uri="{C3380CC4-5D6E-409C-BE32-E72D297353CC}">
              <c16:uniqueId val="{00000001-721F-364C-B88C-C3638B84FFC9}"/>
            </c:ext>
          </c:extLst>
        </c:ser>
        <c:dLbls>
          <c:showLegendKey val="0"/>
          <c:showVal val="0"/>
          <c:showCatName val="0"/>
          <c:showSerName val="0"/>
          <c:showPercent val="0"/>
          <c:showBubbleSize val="0"/>
        </c:dLbls>
        <c:smooth val="0"/>
        <c:axId val="1039798704"/>
        <c:axId val="1039800352"/>
      </c:lineChart>
      <c:catAx>
        <c:axId val="103979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9800352"/>
        <c:crosses val="autoZero"/>
        <c:auto val="1"/>
        <c:lblAlgn val="ctr"/>
        <c:lblOffset val="100"/>
        <c:noMultiLvlLbl val="0"/>
      </c:catAx>
      <c:valAx>
        <c:axId val="103980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9798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Trade Balances (Goods and Services)</a:t>
            </a:r>
          </a:p>
          <a:p>
            <a:pPr>
              <a:defRPr sz="2400"/>
            </a:pPr>
            <a:r>
              <a:rPr lang="en-US" sz="2400" dirty="0"/>
              <a:t>US and Its Top 5 Trading Partners</a:t>
            </a:r>
          </a:p>
          <a:p>
            <a:pPr>
              <a:defRPr sz="2400"/>
            </a:pPr>
            <a:r>
              <a:rPr lang="en-US" sz="2400" dirty="0"/>
              <a:t>$billions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761375838090199"/>
          <c:y val="0.195049578308058"/>
          <c:w val="0.86378663568000702"/>
          <c:h val="0.58197982048891239"/>
        </c:manualLayout>
      </c:layout>
      <c:lineChart>
        <c:grouping val="standard"/>
        <c:varyColors val="0"/>
        <c:ser>
          <c:idx val="0"/>
          <c:order val="0"/>
          <c:tx>
            <c:strRef>
              <c:f>Sheet1!$A$9</c:f>
              <c:strCache>
                <c:ptCount val="1"/>
                <c:pt idx="0">
                  <c:v>US</c:v>
                </c:pt>
              </c:strCache>
            </c:strRef>
          </c:tx>
          <c:spPr>
            <a:ln w="28575" cap="rnd">
              <a:solidFill>
                <a:schemeClr val="accent1"/>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Sheet1!$B$9:$BA$9</c:f>
              <c:numCache>
                <c:formatCode>0</c:formatCode>
                <c:ptCount val="52"/>
                <c:pt idx="0">
                  <c:v>-0.61</c:v>
                </c:pt>
                <c:pt idx="1">
                  <c:v>-5.04</c:v>
                </c:pt>
                <c:pt idx="2">
                  <c:v>-10.119999999999999</c:v>
                </c:pt>
                <c:pt idx="3">
                  <c:v>-1.1399999999999999</c:v>
                </c:pt>
                <c:pt idx="4">
                  <c:v>-6.4</c:v>
                </c:pt>
                <c:pt idx="5">
                  <c:v>9.9700000000000006</c:v>
                </c:pt>
                <c:pt idx="6">
                  <c:v>-6.82</c:v>
                </c:pt>
                <c:pt idx="7">
                  <c:v>-27.64</c:v>
                </c:pt>
                <c:pt idx="8">
                  <c:v>-30.167000000000002</c:v>
                </c:pt>
                <c:pt idx="9">
                  <c:v>-24.966699999999999</c:v>
                </c:pt>
                <c:pt idx="10">
                  <c:v>-18.952999999999999</c:v>
                </c:pt>
                <c:pt idx="11">
                  <c:v>-15.68</c:v>
                </c:pt>
                <c:pt idx="12">
                  <c:v>-23.536999999999999</c:v>
                </c:pt>
                <c:pt idx="13">
                  <c:v>-57.134999999999998</c:v>
                </c:pt>
                <c:pt idx="14">
                  <c:v>-108.277</c:v>
                </c:pt>
                <c:pt idx="15">
                  <c:v>-121.102</c:v>
                </c:pt>
                <c:pt idx="16">
                  <c:v>-138.52699999999999</c:v>
                </c:pt>
                <c:pt idx="17">
                  <c:v>-151.67500000000001</c:v>
                </c:pt>
                <c:pt idx="18">
                  <c:v>-114.66</c:v>
                </c:pt>
                <c:pt idx="19">
                  <c:v>-93.126000000000005</c:v>
                </c:pt>
                <c:pt idx="20">
                  <c:v>-80.852000000000004</c:v>
                </c:pt>
                <c:pt idx="21">
                  <c:v>-31.18</c:v>
                </c:pt>
                <c:pt idx="22">
                  <c:v>-39.207099999999997</c:v>
                </c:pt>
                <c:pt idx="23">
                  <c:v>-70.311000000000007</c:v>
                </c:pt>
                <c:pt idx="24">
                  <c:v>-98.510999999999996</c:v>
                </c:pt>
                <c:pt idx="25">
                  <c:v>-96.387</c:v>
                </c:pt>
                <c:pt idx="26">
                  <c:v>-104.035</c:v>
                </c:pt>
                <c:pt idx="27">
                  <c:v>-108.288</c:v>
                </c:pt>
                <c:pt idx="28">
                  <c:v>-166.13</c:v>
                </c:pt>
                <c:pt idx="29">
                  <c:v>-255.81299999999999</c:v>
                </c:pt>
                <c:pt idx="30">
                  <c:v>-369.68900000000002</c:v>
                </c:pt>
                <c:pt idx="31">
                  <c:v>-360.37299999999999</c:v>
                </c:pt>
                <c:pt idx="32">
                  <c:v>-420.666</c:v>
                </c:pt>
                <c:pt idx="33">
                  <c:v>-496.25099999999998</c:v>
                </c:pt>
                <c:pt idx="34">
                  <c:v>-610.83299999999997</c:v>
                </c:pt>
                <c:pt idx="35">
                  <c:v>-716.53700000000003</c:v>
                </c:pt>
                <c:pt idx="36">
                  <c:v>-763.53300000000002</c:v>
                </c:pt>
                <c:pt idx="37">
                  <c:v>-711</c:v>
                </c:pt>
                <c:pt idx="38">
                  <c:v>-712.35199999999998</c:v>
                </c:pt>
                <c:pt idx="39">
                  <c:v>-394.779</c:v>
                </c:pt>
                <c:pt idx="40">
                  <c:v>-503.07799999999997</c:v>
                </c:pt>
                <c:pt idx="41">
                  <c:v>-554.51700000000005</c:v>
                </c:pt>
                <c:pt idx="42">
                  <c:v>-525.90700000000004</c:v>
                </c:pt>
                <c:pt idx="43">
                  <c:v>-446.85700000000003</c:v>
                </c:pt>
                <c:pt idx="44">
                  <c:v>-483.95100000000002</c:v>
                </c:pt>
                <c:pt idx="45">
                  <c:v>-491.41899999999998</c:v>
                </c:pt>
                <c:pt idx="46">
                  <c:v>-481.47800000000001</c:v>
                </c:pt>
                <c:pt idx="47">
                  <c:v>-512.73500000000001</c:v>
                </c:pt>
                <c:pt idx="48">
                  <c:v>-580.95600000000002</c:v>
                </c:pt>
                <c:pt idx="49">
                  <c:v>-576.33799999999997</c:v>
                </c:pt>
                <c:pt idx="50">
                  <c:v>-676.67899999999997</c:v>
                </c:pt>
                <c:pt idx="51">
                  <c:v>-861.39499999999998</c:v>
                </c:pt>
              </c:numCache>
            </c:numRef>
          </c:val>
          <c:smooth val="0"/>
          <c:extLst>
            <c:ext xmlns:c16="http://schemas.microsoft.com/office/drawing/2014/chart" uri="{C3380CC4-5D6E-409C-BE32-E72D297353CC}">
              <c16:uniqueId val="{00000000-871A-B244-B207-46B5B8E4FE1E}"/>
            </c:ext>
          </c:extLst>
        </c:ser>
        <c:ser>
          <c:idx val="1"/>
          <c:order val="1"/>
          <c:tx>
            <c:strRef>
              <c:f>Sheet1!$A$10</c:f>
              <c:strCache>
                <c:ptCount val="1"/>
                <c:pt idx="0">
                  <c:v>Canada</c:v>
                </c:pt>
              </c:strCache>
            </c:strRef>
          </c:tx>
          <c:spPr>
            <a:ln w="28575" cap="rnd">
              <a:solidFill>
                <a:schemeClr val="accent2"/>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Sheet1!$B$10:$BA$10</c:f>
              <c:numCache>
                <c:formatCode>0</c:formatCode>
                <c:ptCount val="52"/>
                <c:pt idx="0">
                  <c:v>2.2253058034578199</c:v>
                </c:pt>
                <c:pt idx="1">
                  <c:v>1.5996490516828201</c:v>
                </c:pt>
                <c:pt idx="2">
                  <c:v>0.99871562364144695</c:v>
                </c:pt>
                <c:pt idx="3">
                  <c:v>1.79848534707659</c:v>
                </c:pt>
                <c:pt idx="4">
                  <c:v>0.188806815456842</c:v>
                </c:pt>
                <c:pt idx="5">
                  <c:v>-3.07588912597874</c:v>
                </c:pt>
                <c:pt idx="6">
                  <c:v>-1.5159972705804201</c:v>
                </c:pt>
                <c:pt idx="7">
                  <c:v>-0.51040318072381807</c:v>
                </c:pt>
                <c:pt idx="8">
                  <c:v>0.66668255367712603</c:v>
                </c:pt>
                <c:pt idx="9">
                  <c:v>1.18424291834059</c:v>
                </c:pt>
                <c:pt idx="10">
                  <c:v>4.7173950808299994</c:v>
                </c:pt>
                <c:pt idx="11">
                  <c:v>2.3613888700948302</c:v>
                </c:pt>
                <c:pt idx="12">
                  <c:v>12.130845692391002</c:v>
                </c:pt>
                <c:pt idx="13">
                  <c:v>11.0822940162113</c:v>
                </c:pt>
                <c:pt idx="14">
                  <c:v>12.3770753161164</c:v>
                </c:pt>
                <c:pt idx="15">
                  <c:v>8.4776035658765192</c:v>
                </c:pt>
                <c:pt idx="16">
                  <c:v>3.6978361841781404</c:v>
                </c:pt>
                <c:pt idx="17">
                  <c:v>5.1996823031348303</c:v>
                </c:pt>
                <c:pt idx="18">
                  <c:v>4.0777076430754704</c:v>
                </c:pt>
                <c:pt idx="19">
                  <c:v>0.36356403884544802</c:v>
                </c:pt>
                <c:pt idx="20">
                  <c:v>1.1159637842402501</c:v>
                </c:pt>
                <c:pt idx="21">
                  <c:v>-3.2047504431636198</c:v>
                </c:pt>
                <c:pt idx="22">
                  <c:v>-2.2610893196694497</c:v>
                </c:pt>
                <c:pt idx="23">
                  <c:v>6.3206950533126804E-2</c:v>
                </c:pt>
                <c:pt idx="24">
                  <c:v>6.6478016616728199</c:v>
                </c:pt>
                <c:pt idx="25">
                  <c:v>18.904083589169499</c:v>
                </c:pt>
                <c:pt idx="26">
                  <c:v>24.629288042450902</c:v>
                </c:pt>
                <c:pt idx="27">
                  <c:v>12.429974698068001</c:v>
                </c:pt>
                <c:pt idx="28">
                  <c:v>12.048309635264602</c:v>
                </c:pt>
                <c:pt idx="29">
                  <c:v>24.096639864594302</c:v>
                </c:pt>
                <c:pt idx="30">
                  <c:v>41.604373750772297</c:v>
                </c:pt>
                <c:pt idx="31">
                  <c:v>41.819090368647302</c:v>
                </c:pt>
                <c:pt idx="32">
                  <c:v>32.839901425966197</c:v>
                </c:pt>
                <c:pt idx="33">
                  <c:v>34.073822805147202</c:v>
                </c:pt>
                <c:pt idx="34">
                  <c:v>44.846759262683698</c:v>
                </c:pt>
                <c:pt idx="35">
                  <c:v>45.678110612902294</c:v>
                </c:pt>
                <c:pt idx="36">
                  <c:v>35.204360382279503</c:v>
                </c:pt>
                <c:pt idx="37">
                  <c:v>30.611671625084497</c:v>
                </c:pt>
                <c:pt idx="38">
                  <c:v>28.144247478809898</c:v>
                </c:pt>
                <c:pt idx="39">
                  <c:v>-20.294599835753299</c:v>
                </c:pt>
                <c:pt idx="40">
                  <c:v>-30.874997989831201</c:v>
                </c:pt>
                <c:pt idx="41">
                  <c:v>-21.6826648216812</c:v>
                </c:pt>
                <c:pt idx="42">
                  <c:v>-34.518334882521401</c:v>
                </c:pt>
                <c:pt idx="43">
                  <c:v>-28.982082930264198</c:v>
                </c:pt>
                <c:pt idx="44">
                  <c:v>-16.320998998607099</c:v>
                </c:pt>
                <c:pt idx="45">
                  <c:v>-38.583775871448999</c:v>
                </c:pt>
                <c:pt idx="46">
                  <c:v>-36.241676908605498</c:v>
                </c:pt>
                <c:pt idx="47">
                  <c:v>-36.237673595170506</c:v>
                </c:pt>
                <c:pt idx="48">
                  <c:v>-33.732774271512199</c:v>
                </c:pt>
                <c:pt idx="49">
                  <c:v>-27.406577958797296</c:v>
                </c:pt>
                <c:pt idx="50">
                  <c:v>-33.738189143711303</c:v>
                </c:pt>
                <c:pt idx="51">
                  <c:v>1.8894533978662</c:v>
                </c:pt>
              </c:numCache>
            </c:numRef>
          </c:val>
          <c:smooth val="0"/>
          <c:extLst>
            <c:ext xmlns:c16="http://schemas.microsoft.com/office/drawing/2014/chart" uri="{C3380CC4-5D6E-409C-BE32-E72D297353CC}">
              <c16:uniqueId val="{00000001-871A-B244-B207-46B5B8E4FE1E}"/>
            </c:ext>
          </c:extLst>
        </c:ser>
        <c:ser>
          <c:idx val="2"/>
          <c:order val="2"/>
          <c:tx>
            <c:strRef>
              <c:f>Sheet1!$A$11</c:f>
              <c:strCache>
                <c:ptCount val="1"/>
                <c:pt idx="0">
                  <c:v>Mexico</c:v>
                </c:pt>
              </c:strCache>
            </c:strRef>
          </c:tx>
          <c:spPr>
            <a:ln w="28575" cap="rnd">
              <a:solidFill>
                <a:schemeClr val="accent3"/>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Sheet1!$B$11:$BA$11</c:f>
              <c:numCache>
                <c:formatCode>General</c:formatCode>
                <c:ptCount val="52"/>
                <c:pt idx="9" formatCode="0">
                  <c:v>-1.851</c:v>
                </c:pt>
                <c:pt idx="10" formatCode="0">
                  <c:v>-4.9790000000000001</c:v>
                </c:pt>
                <c:pt idx="11" formatCode="0">
                  <c:v>-7.383</c:v>
                </c:pt>
                <c:pt idx="12" formatCode="0">
                  <c:v>5.117</c:v>
                </c:pt>
                <c:pt idx="13" formatCode="0">
                  <c:v>13.715</c:v>
                </c:pt>
                <c:pt idx="14" formatCode="0">
                  <c:v>12.79</c:v>
                </c:pt>
                <c:pt idx="15" formatCode="0">
                  <c:v>7.6829999999999998</c:v>
                </c:pt>
                <c:pt idx="16" formatCode="0">
                  <c:v>4.4160000000000004</c:v>
                </c:pt>
                <c:pt idx="17" formatCode="0">
                  <c:v>8.9130000000000003</c:v>
                </c:pt>
                <c:pt idx="18" formatCode="0">
                  <c:v>2.4140000000000001</c:v>
                </c:pt>
                <c:pt idx="19" formatCode="0">
                  <c:v>-0.26700000000000002</c:v>
                </c:pt>
                <c:pt idx="20" formatCode="0">
                  <c:v>-3.11</c:v>
                </c:pt>
                <c:pt idx="21" formatCode="0">
                  <c:v>-9.3689999999999998</c:v>
                </c:pt>
                <c:pt idx="22" formatCode="0">
                  <c:v>-18.617999999999999</c:v>
                </c:pt>
                <c:pt idx="23" formatCode="0">
                  <c:v>-16.010000000000002</c:v>
                </c:pt>
                <c:pt idx="24" formatCode="0">
                  <c:v>-21.185140000000001</c:v>
                </c:pt>
                <c:pt idx="25" formatCode="0">
                  <c:v>7.1527099999999999</c:v>
                </c:pt>
                <c:pt idx="26" formatCode="0">
                  <c:v>6.4358849999999999</c:v>
                </c:pt>
                <c:pt idx="27" formatCode="0">
                  <c:v>-0.80719599999999592</c:v>
                </c:pt>
                <c:pt idx="28" formatCode="0">
                  <c:v>-9.1807029999999994</c:v>
                </c:pt>
                <c:pt idx="29" formatCode="0">
                  <c:v>-8.3503209999999992</c:v>
                </c:pt>
                <c:pt idx="30" formatCode="0">
                  <c:v>-11.941767040999999</c:v>
                </c:pt>
                <c:pt idx="31" formatCode="0">
                  <c:v>-14.109446485000001</c:v>
                </c:pt>
                <c:pt idx="32" formatCode="0">
                  <c:v>-13.449465739999999</c:v>
                </c:pt>
                <c:pt idx="33" formatCode="0">
                  <c:v>-12.334467285999999</c:v>
                </c:pt>
                <c:pt idx="34" formatCode="0">
                  <c:v>-16.095984585</c:v>
                </c:pt>
                <c:pt idx="35" formatCode="0">
                  <c:v>-14.635747800999999</c:v>
                </c:pt>
                <c:pt idx="36" formatCode="0">
                  <c:v>-14.041078326999999</c:v>
                </c:pt>
                <c:pt idx="37" formatCode="0">
                  <c:v>-18.297972470000001</c:v>
                </c:pt>
                <c:pt idx="38" formatCode="0">
                  <c:v>-26.180354005000002</c:v>
                </c:pt>
                <c:pt idx="39" formatCode="0">
                  <c:v>-14.936831966</c:v>
                </c:pt>
                <c:pt idx="40" formatCode="0">
                  <c:v>-14.362643612999999</c:v>
                </c:pt>
                <c:pt idx="41" formatCode="0">
                  <c:v>-16.797741389999999</c:v>
                </c:pt>
                <c:pt idx="42" formatCode="0">
                  <c:v>-14.614882553999999</c:v>
                </c:pt>
                <c:pt idx="43" formatCode="0">
                  <c:v>-14.967436808</c:v>
                </c:pt>
                <c:pt idx="44" formatCode="0">
                  <c:v>-16.091185251999999</c:v>
                </c:pt>
                <c:pt idx="45" formatCode="0">
                  <c:v>-24.394471869</c:v>
                </c:pt>
                <c:pt idx="46" formatCode="0">
                  <c:v>-21.914611884000003</c:v>
                </c:pt>
                <c:pt idx="47" formatCode="0">
                  <c:v>-20.462982208</c:v>
                </c:pt>
                <c:pt idx="48" formatCode="0">
                  <c:v>-24.708452949999998</c:v>
                </c:pt>
                <c:pt idx="49" formatCode="0">
                  <c:v>-2.9092007669999997</c:v>
                </c:pt>
                <c:pt idx="50" formatCode="0">
                  <c:v>22.751775246000001</c:v>
                </c:pt>
                <c:pt idx="51" formatCode="0">
                  <c:v>-22.879492216999999</c:v>
                </c:pt>
              </c:numCache>
            </c:numRef>
          </c:val>
          <c:smooth val="0"/>
          <c:extLst>
            <c:ext xmlns:c16="http://schemas.microsoft.com/office/drawing/2014/chart" uri="{C3380CC4-5D6E-409C-BE32-E72D297353CC}">
              <c16:uniqueId val="{00000002-871A-B244-B207-46B5B8E4FE1E}"/>
            </c:ext>
          </c:extLst>
        </c:ser>
        <c:ser>
          <c:idx val="3"/>
          <c:order val="3"/>
          <c:tx>
            <c:strRef>
              <c:f>Sheet1!$A$12</c:f>
              <c:strCache>
                <c:ptCount val="1"/>
                <c:pt idx="0">
                  <c:v>China</c:v>
                </c:pt>
              </c:strCache>
            </c:strRef>
          </c:tx>
          <c:spPr>
            <a:ln w="28575" cap="rnd">
              <a:solidFill>
                <a:schemeClr val="accent4"/>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Sheet1!$B$12:$BA$12</c:f>
              <c:numCache>
                <c:formatCode>General</c:formatCode>
                <c:ptCount val="52"/>
                <c:pt idx="12" formatCode="0">
                  <c:v>4.7370000000000001</c:v>
                </c:pt>
                <c:pt idx="13" formatCode="0">
                  <c:v>2.4750000000000001</c:v>
                </c:pt>
                <c:pt idx="14" formatCode="0">
                  <c:v>-3.2000000000000001E-2</c:v>
                </c:pt>
                <c:pt idx="15" formatCode="0">
                  <c:v>-12.592000000000001</c:v>
                </c:pt>
                <c:pt idx="16" formatCode="0">
                  <c:v>-7.5890000000000004</c:v>
                </c:pt>
                <c:pt idx="17" formatCode="0">
                  <c:v>0.29099999999999998</c:v>
                </c:pt>
                <c:pt idx="18" formatCode="0">
                  <c:v>-4.0599999999999996</c:v>
                </c:pt>
                <c:pt idx="19" formatCode="0">
                  <c:v>-4.9269999999999996</c:v>
                </c:pt>
                <c:pt idx="20" formatCode="0">
                  <c:v>10.667999999999999</c:v>
                </c:pt>
                <c:pt idx="21" formatCode="0">
                  <c:v>11.601000000000001</c:v>
                </c:pt>
                <c:pt idx="22" formatCode="0">
                  <c:v>4.9980000000000002</c:v>
                </c:pt>
                <c:pt idx="23" formatCode="0">
                  <c:v>-11.497</c:v>
                </c:pt>
                <c:pt idx="24" formatCode="0">
                  <c:v>7.6109999999999998</c:v>
                </c:pt>
                <c:pt idx="25" formatCode="0">
                  <c:v>11.95759</c:v>
                </c:pt>
                <c:pt idx="26" formatCode="0">
                  <c:v>17.550999999999998</c:v>
                </c:pt>
                <c:pt idx="27" formatCode="0">
                  <c:v>42.823999999999998</c:v>
                </c:pt>
                <c:pt idx="28" formatCode="0">
                  <c:v>43.837000000000003</c:v>
                </c:pt>
                <c:pt idx="29" formatCode="0">
                  <c:v>30.640999999999998</c:v>
                </c:pt>
                <c:pt idx="30" formatCode="0">
                  <c:v>28.873533999999999</c:v>
                </c:pt>
                <c:pt idx="31" formatCode="0">
                  <c:v>28.084</c:v>
                </c:pt>
                <c:pt idx="32" formatCode="0">
                  <c:v>37.383087664019406</c:v>
                </c:pt>
                <c:pt idx="33" formatCode="0">
                  <c:v>35.821129066293508</c:v>
                </c:pt>
                <c:pt idx="34" formatCode="0">
                  <c:v>51.174382539949995</c:v>
                </c:pt>
                <c:pt idx="35" formatCode="0">
                  <c:v>124.626797517211</c:v>
                </c:pt>
                <c:pt idx="36" formatCode="0">
                  <c:v>208.91892450059402</c:v>
                </c:pt>
                <c:pt idx="37" formatCode="0">
                  <c:v>308.03602878335499</c:v>
                </c:pt>
                <c:pt idx="38" formatCode="0">
                  <c:v>348.83253315393597</c:v>
                </c:pt>
                <c:pt idx="39" formatCode="0">
                  <c:v>220.130401366781</c:v>
                </c:pt>
                <c:pt idx="40" formatCode="0">
                  <c:v>223.0238717128</c:v>
                </c:pt>
                <c:pt idx="41" formatCode="0">
                  <c:v>181.90373891267402</c:v>
                </c:pt>
                <c:pt idx="42" formatCode="0">
                  <c:v>231.84487674800201</c:v>
                </c:pt>
                <c:pt idx="43" formatCode="0">
                  <c:v>235.37956160411701</c:v>
                </c:pt>
                <c:pt idx="44" formatCode="0">
                  <c:v>221.29924694727299</c:v>
                </c:pt>
                <c:pt idx="45" formatCode="0">
                  <c:v>357.87076428127301</c:v>
                </c:pt>
                <c:pt idx="46" formatCode="0">
                  <c:v>255.73708824215097</c:v>
                </c:pt>
                <c:pt idx="47" formatCode="0">
                  <c:v>217.009899933947</c:v>
                </c:pt>
                <c:pt idx="48" formatCode="0">
                  <c:v>87.9051484518736</c:v>
                </c:pt>
                <c:pt idx="49" formatCode="0">
                  <c:v>131.84429731203701</c:v>
                </c:pt>
                <c:pt idx="50" formatCode="0">
                  <c:v>358.57260816002002</c:v>
                </c:pt>
                <c:pt idx="51" formatCode="0">
                  <c:v>462.80788708971005</c:v>
                </c:pt>
              </c:numCache>
            </c:numRef>
          </c:val>
          <c:smooth val="0"/>
          <c:extLst>
            <c:ext xmlns:c16="http://schemas.microsoft.com/office/drawing/2014/chart" uri="{C3380CC4-5D6E-409C-BE32-E72D297353CC}">
              <c16:uniqueId val="{00000003-871A-B244-B207-46B5B8E4FE1E}"/>
            </c:ext>
          </c:extLst>
        </c:ser>
        <c:ser>
          <c:idx val="4"/>
          <c:order val="4"/>
          <c:tx>
            <c:strRef>
              <c:f>Sheet1!$A$13</c:f>
              <c:strCache>
                <c:ptCount val="1"/>
                <c:pt idx="0">
                  <c:v>Japan</c:v>
                </c:pt>
              </c:strCache>
            </c:strRef>
          </c:tx>
          <c:spPr>
            <a:ln w="28575" cap="rnd">
              <a:solidFill>
                <a:schemeClr val="accent5"/>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Sheet1!$B$13:$BA$13</c:f>
              <c:numCache>
                <c:formatCode>General</c:formatCode>
                <c:ptCount val="52"/>
                <c:pt idx="26" formatCode="0">
                  <c:v>21.309371596648901</c:v>
                </c:pt>
                <c:pt idx="27" formatCode="0">
                  <c:v>47.450014246531403</c:v>
                </c:pt>
                <c:pt idx="28" formatCode="0">
                  <c:v>72.968602319862399</c:v>
                </c:pt>
                <c:pt idx="29" formatCode="0">
                  <c:v>69.164578262696693</c:v>
                </c:pt>
                <c:pt idx="30" formatCode="0">
                  <c:v>69.09120172388819</c:v>
                </c:pt>
                <c:pt idx="31" formatCode="0">
                  <c:v>26.480675041236598</c:v>
                </c:pt>
                <c:pt idx="32" formatCode="0">
                  <c:v>51.601038995840696</c:v>
                </c:pt>
                <c:pt idx="33" formatCode="0">
                  <c:v>72.4874526217708</c:v>
                </c:pt>
                <c:pt idx="34" formatCode="0">
                  <c:v>94.230374346551201</c:v>
                </c:pt>
                <c:pt idx="35" formatCode="0">
                  <c:v>69.911671152185903</c:v>
                </c:pt>
                <c:pt idx="36" formatCode="0">
                  <c:v>63.0454443150605</c:v>
                </c:pt>
                <c:pt idx="37" formatCode="0">
                  <c:v>83.502740418594996</c:v>
                </c:pt>
                <c:pt idx="38" formatCode="0">
                  <c:v>17.341178492640701</c:v>
                </c:pt>
                <c:pt idx="39" formatCode="0">
                  <c:v>23.251948662567404</c:v>
                </c:pt>
                <c:pt idx="40" formatCode="0">
                  <c:v>78.197081417245499</c:v>
                </c:pt>
                <c:pt idx="41" formatCode="0">
                  <c:v>-39.544359231228107</c:v>
                </c:pt>
                <c:pt idx="42" formatCode="0">
                  <c:v>-101.198487543672</c:v>
                </c:pt>
                <c:pt idx="43" formatCode="0">
                  <c:v>-125.12828473398301</c:v>
                </c:pt>
                <c:pt idx="44" formatCode="0">
                  <c:v>-128.60507644710202</c:v>
                </c:pt>
                <c:pt idx="45" formatCode="0">
                  <c:v>-23.275907631195899</c:v>
                </c:pt>
                <c:pt idx="46" formatCode="0">
                  <c:v>40.443851155243202</c:v>
                </c:pt>
                <c:pt idx="47" formatCode="0">
                  <c:v>37.636176718934202</c:v>
                </c:pt>
                <c:pt idx="48" formatCode="0">
                  <c:v>1.4050068490524299</c:v>
                </c:pt>
                <c:pt idx="49" formatCode="0">
                  <c:v>-8.6151891084621912</c:v>
                </c:pt>
                <c:pt idx="50" formatCode="0">
                  <c:v>-7.5976758670136402</c:v>
                </c:pt>
                <c:pt idx="51" formatCode="0">
                  <c:v>-22.513457717494099</c:v>
                </c:pt>
              </c:numCache>
            </c:numRef>
          </c:val>
          <c:smooth val="0"/>
          <c:extLst>
            <c:ext xmlns:c16="http://schemas.microsoft.com/office/drawing/2014/chart" uri="{C3380CC4-5D6E-409C-BE32-E72D297353CC}">
              <c16:uniqueId val="{00000004-871A-B244-B207-46B5B8E4FE1E}"/>
            </c:ext>
          </c:extLst>
        </c:ser>
        <c:ser>
          <c:idx val="5"/>
          <c:order val="5"/>
          <c:tx>
            <c:strRef>
              <c:f>Sheet1!$A$14</c:f>
              <c:strCache>
                <c:ptCount val="1"/>
                <c:pt idx="0">
                  <c:v>Germany</c:v>
                </c:pt>
              </c:strCache>
            </c:strRef>
          </c:tx>
          <c:spPr>
            <a:ln w="28575" cap="rnd">
              <a:solidFill>
                <a:schemeClr val="accent6"/>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Sheet1!$B$14:$BA$14</c:f>
              <c:numCache>
                <c:formatCode>0</c:formatCode>
                <c:ptCount val="52"/>
                <c:pt idx="1">
                  <c:v>3.1292998201746398</c:v>
                </c:pt>
                <c:pt idx="2">
                  <c:v>4.1728104947488998</c:v>
                </c:pt>
                <c:pt idx="3">
                  <c:v>9.331485330366899</c:v>
                </c:pt>
                <c:pt idx="4">
                  <c:v>15.0822337329296</c:v>
                </c:pt>
                <c:pt idx="5">
                  <c:v>9.3590342552982602</c:v>
                </c:pt>
                <c:pt idx="6">
                  <c:v>11.062760596333598</c:v>
                </c:pt>
                <c:pt idx="7">
                  <c:v>13.174230767324699</c:v>
                </c:pt>
                <c:pt idx="8">
                  <c:v>17.352509883521499</c:v>
                </c:pt>
                <c:pt idx="9">
                  <c:v>5.7489811278780607</c:v>
                </c:pt>
                <c:pt idx="10">
                  <c:v>-4.8814691536968695</c:v>
                </c:pt>
                <c:pt idx="11">
                  <c:v>5.17936870752931</c:v>
                </c:pt>
                <c:pt idx="12">
                  <c:v>15.445842102251</c:v>
                </c:pt>
                <c:pt idx="13">
                  <c:v>11.341396741205999</c:v>
                </c:pt>
                <c:pt idx="14">
                  <c:v>14.987906583300401</c:v>
                </c:pt>
                <c:pt idx="15">
                  <c:v>22.907977431985902</c:v>
                </c:pt>
                <c:pt idx="16">
                  <c:v>46.143914622126196</c:v>
                </c:pt>
                <c:pt idx="17">
                  <c:v>55.189849333210496</c:v>
                </c:pt>
                <c:pt idx="18">
                  <c:v>60.093039856026799</c:v>
                </c:pt>
                <c:pt idx="19">
                  <c:v>59.544876562647801</c:v>
                </c:pt>
                <c:pt idx="20">
                  <c:v>45.835582096692598</c:v>
                </c:pt>
                <c:pt idx="21">
                  <c:v>-8.6699837660511001</c:v>
                </c:pt>
                <c:pt idx="22">
                  <c:v>-10.7285952870823</c:v>
                </c:pt>
                <c:pt idx="23">
                  <c:v>1.05598102452644</c:v>
                </c:pt>
                <c:pt idx="24">
                  <c:v>3.3445697164961703</c:v>
                </c:pt>
                <c:pt idx="25">
                  <c:v>10.5365269212969</c:v>
                </c:pt>
                <c:pt idx="26">
                  <c:v>17.771988928428001</c:v>
                </c:pt>
                <c:pt idx="27">
                  <c:v>23.7240271265293</c:v>
                </c:pt>
                <c:pt idx="28">
                  <c:v>27.613383077259996</c:v>
                </c:pt>
                <c:pt idx="29">
                  <c:v>12.1224208019048</c:v>
                </c:pt>
                <c:pt idx="30">
                  <c:v>3.86082167677734</c:v>
                </c:pt>
                <c:pt idx="31">
                  <c:v>31.688742577858697</c:v>
                </c:pt>
                <c:pt idx="32">
                  <c:v>88.407039414247109</c:v>
                </c:pt>
                <c:pt idx="33">
                  <c:v>94.700843752408304</c:v>
                </c:pt>
                <c:pt idx="34">
                  <c:v>146.173333719878</c:v>
                </c:pt>
                <c:pt idx="35">
                  <c:v>148.76892120508703</c:v>
                </c:pt>
                <c:pt idx="36">
                  <c:v>162.485018347215</c:v>
                </c:pt>
                <c:pt idx="37">
                  <c:v>232.13234634687203</c:v>
                </c:pt>
                <c:pt idx="38">
                  <c:v>229.50502335086099</c:v>
                </c:pt>
                <c:pt idx="39">
                  <c:v>172.76838904402899</c:v>
                </c:pt>
                <c:pt idx="40">
                  <c:v>180.22149602828301</c:v>
                </c:pt>
                <c:pt idx="41">
                  <c:v>184.73877010434202</c:v>
                </c:pt>
                <c:pt idx="42">
                  <c:v>216.98815446629098</c:v>
                </c:pt>
                <c:pt idx="43">
                  <c:v>218.57856158767899</c:v>
                </c:pt>
                <c:pt idx="44">
                  <c:v>257.74233675294101</c:v>
                </c:pt>
                <c:pt idx="45">
                  <c:v>255.037515083687</c:v>
                </c:pt>
                <c:pt idx="46">
                  <c:v>256.40198488905304</c:v>
                </c:pt>
                <c:pt idx="47">
                  <c:v>260.59221511619199</c:v>
                </c:pt>
                <c:pt idx="48">
                  <c:v>244.73720882212498</c:v>
                </c:pt>
                <c:pt idx="49">
                  <c:v>221.12810620860401</c:v>
                </c:pt>
                <c:pt idx="50">
                  <c:v>221.11744009318798</c:v>
                </c:pt>
                <c:pt idx="51">
                  <c:v>228.90547848643601</c:v>
                </c:pt>
              </c:numCache>
            </c:numRef>
          </c:val>
          <c:smooth val="0"/>
          <c:extLst>
            <c:ext xmlns:c16="http://schemas.microsoft.com/office/drawing/2014/chart" uri="{C3380CC4-5D6E-409C-BE32-E72D297353CC}">
              <c16:uniqueId val="{00000005-871A-B244-B207-46B5B8E4FE1E}"/>
            </c:ext>
          </c:extLst>
        </c:ser>
        <c:dLbls>
          <c:showLegendKey val="0"/>
          <c:showVal val="0"/>
          <c:showCatName val="0"/>
          <c:showSerName val="0"/>
          <c:showPercent val="0"/>
          <c:showBubbleSize val="0"/>
        </c:dLbls>
        <c:smooth val="0"/>
        <c:axId val="1122861904"/>
        <c:axId val="1291841679"/>
      </c:lineChart>
      <c:catAx>
        <c:axId val="112286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91841679"/>
        <c:crosses val="autoZero"/>
        <c:auto val="1"/>
        <c:lblAlgn val="ctr"/>
        <c:lblOffset val="100"/>
        <c:noMultiLvlLbl val="0"/>
      </c:catAx>
      <c:valAx>
        <c:axId val="12918416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22861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Switzerland's Exchange Rate, US$/franc, 2015-2022 </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Sheet1!$A$187:$A$282</c:f>
              <c:strCache>
                <c:ptCount val="96"/>
                <c:pt idx="0">
                  <c:v>2015 Jan</c:v>
                </c:pt>
                <c:pt idx="1">
                  <c:v>2015 Feb</c:v>
                </c:pt>
                <c:pt idx="2">
                  <c:v>2015 Mar</c:v>
                </c:pt>
                <c:pt idx="3">
                  <c:v>2015 Apr</c:v>
                </c:pt>
                <c:pt idx="4">
                  <c:v>2015 May</c:v>
                </c:pt>
                <c:pt idx="5">
                  <c:v>2015 Jun</c:v>
                </c:pt>
                <c:pt idx="6">
                  <c:v>2015 Jul</c:v>
                </c:pt>
                <c:pt idx="7">
                  <c:v>2015 Aug</c:v>
                </c:pt>
                <c:pt idx="8">
                  <c:v>2015 Sep</c:v>
                </c:pt>
                <c:pt idx="9">
                  <c:v>2015 Oct</c:v>
                </c:pt>
                <c:pt idx="10">
                  <c:v>2015 Nov</c:v>
                </c:pt>
                <c:pt idx="11">
                  <c:v>2014 Dec</c:v>
                </c:pt>
                <c:pt idx="12">
                  <c:v>2016 Jan</c:v>
                </c:pt>
                <c:pt idx="13">
                  <c:v>2016 Feb</c:v>
                </c:pt>
                <c:pt idx="14">
                  <c:v>2016 Mar</c:v>
                </c:pt>
                <c:pt idx="15">
                  <c:v>2016 Apr</c:v>
                </c:pt>
                <c:pt idx="16">
                  <c:v>2016 May</c:v>
                </c:pt>
                <c:pt idx="17">
                  <c:v>2016 Jun</c:v>
                </c:pt>
                <c:pt idx="18">
                  <c:v>2016 Jul</c:v>
                </c:pt>
                <c:pt idx="19">
                  <c:v>2016 Aug</c:v>
                </c:pt>
                <c:pt idx="20">
                  <c:v>2016 Sep</c:v>
                </c:pt>
                <c:pt idx="21">
                  <c:v>2016 Oct</c:v>
                </c:pt>
                <c:pt idx="22">
                  <c:v>2016 Nov</c:v>
                </c:pt>
                <c:pt idx="23">
                  <c:v>2016 Dec</c:v>
                </c:pt>
                <c:pt idx="24">
                  <c:v>2017 Jan</c:v>
                </c:pt>
                <c:pt idx="25">
                  <c:v>2017 Feb</c:v>
                </c:pt>
                <c:pt idx="26">
                  <c:v>2017 Mar</c:v>
                </c:pt>
                <c:pt idx="27">
                  <c:v>2017 Apr</c:v>
                </c:pt>
                <c:pt idx="28">
                  <c:v>2017 May</c:v>
                </c:pt>
                <c:pt idx="29">
                  <c:v>2017 Jun</c:v>
                </c:pt>
                <c:pt idx="30">
                  <c:v>2017 Jul</c:v>
                </c:pt>
                <c:pt idx="31">
                  <c:v>2017 Aug</c:v>
                </c:pt>
                <c:pt idx="32">
                  <c:v>2017 Sep</c:v>
                </c:pt>
                <c:pt idx="33">
                  <c:v>2017 Oct</c:v>
                </c:pt>
                <c:pt idx="34">
                  <c:v>2017 Nov</c:v>
                </c:pt>
                <c:pt idx="35">
                  <c:v>2017 Dec</c:v>
                </c:pt>
                <c:pt idx="36">
                  <c:v>2018 Jan</c:v>
                </c:pt>
                <c:pt idx="37">
                  <c:v>2018 Feb</c:v>
                </c:pt>
                <c:pt idx="38">
                  <c:v>2018 Mar</c:v>
                </c:pt>
                <c:pt idx="39">
                  <c:v>2018 Apr</c:v>
                </c:pt>
                <c:pt idx="40">
                  <c:v>2018 May</c:v>
                </c:pt>
                <c:pt idx="41">
                  <c:v>2018 Jun</c:v>
                </c:pt>
                <c:pt idx="42">
                  <c:v>2018 Jul</c:v>
                </c:pt>
                <c:pt idx="43">
                  <c:v>2018 Aug</c:v>
                </c:pt>
                <c:pt idx="44">
                  <c:v>2018 Sep</c:v>
                </c:pt>
                <c:pt idx="45">
                  <c:v>2018 Oct</c:v>
                </c:pt>
                <c:pt idx="46">
                  <c:v>2018 Nov</c:v>
                </c:pt>
                <c:pt idx="47">
                  <c:v>2018 Dec</c:v>
                </c:pt>
                <c:pt idx="48">
                  <c:v>2019 Jan</c:v>
                </c:pt>
                <c:pt idx="49">
                  <c:v>2019 Feb</c:v>
                </c:pt>
                <c:pt idx="50">
                  <c:v>2019 Mar</c:v>
                </c:pt>
                <c:pt idx="51">
                  <c:v>2019 Apr</c:v>
                </c:pt>
                <c:pt idx="52">
                  <c:v>2019 May</c:v>
                </c:pt>
                <c:pt idx="53">
                  <c:v>2019 Jun</c:v>
                </c:pt>
                <c:pt idx="54">
                  <c:v>2019 Jul</c:v>
                </c:pt>
                <c:pt idx="55">
                  <c:v>2019 Aug</c:v>
                </c:pt>
                <c:pt idx="56">
                  <c:v>2019 Sep</c:v>
                </c:pt>
                <c:pt idx="57">
                  <c:v>2019 Oct</c:v>
                </c:pt>
                <c:pt idx="58">
                  <c:v>2019 Nov</c:v>
                </c:pt>
                <c:pt idx="59">
                  <c:v>2019 Dec</c:v>
                </c:pt>
                <c:pt idx="60">
                  <c:v>2020 Jan</c:v>
                </c:pt>
                <c:pt idx="61">
                  <c:v>2020 Feb</c:v>
                </c:pt>
                <c:pt idx="62">
                  <c:v>2020 Mar</c:v>
                </c:pt>
                <c:pt idx="63">
                  <c:v>2020 Apr</c:v>
                </c:pt>
                <c:pt idx="64">
                  <c:v>2020 May</c:v>
                </c:pt>
                <c:pt idx="65">
                  <c:v>2020 Jun</c:v>
                </c:pt>
                <c:pt idx="66">
                  <c:v>2020 Jul</c:v>
                </c:pt>
                <c:pt idx="67">
                  <c:v>2020 Aug</c:v>
                </c:pt>
                <c:pt idx="68">
                  <c:v>2020 Sep</c:v>
                </c:pt>
                <c:pt idx="69">
                  <c:v>2020 Oct</c:v>
                </c:pt>
                <c:pt idx="70">
                  <c:v>2020 Nov</c:v>
                </c:pt>
                <c:pt idx="71">
                  <c:v>2020 Dec</c:v>
                </c:pt>
                <c:pt idx="72">
                  <c:v>2021 Jan</c:v>
                </c:pt>
                <c:pt idx="73">
                  <c:v>2021 Feb</c:v>
                </c:pt>
                <c:pt idx="74">
                  <c:v>2021 Mar</c:v>
                </c:pt>
                <c:pt idx="75">
                  <c:v>2021 Apr</c:v>
                </c:pt>
                <c:pt idx="76">
                  <c:v>2021 May</c:v>
                </c:pt>
                <c:pt idx="77">
                  <c:v>2021 Jun</c:v>
                </c:pt>
                <c:pt idx="78">
                  <c:v>2021 Jul</c:v>
                </c:pt>
                <c:pt idx="79">
                  <c:v>2021 Aug</c:v>
                </c:pt>
                <c:pt idx="80">
                  <c:v>2021 Sep</c:v>
                </c:pt>
                <c:pt idx="81">
                  <c:v>2021 Oct</c:v>
                </c:pt>
                <c:pt idx="82">
                  <c:v>2021 Nov</c:v>
                </c:pt>
                <c:pt idx="83">
                  <c:v>2021 Dec</c:v>
                </c:pt>
                <c:pt idx="84">
                  <c:v>2022 Jan</c:v>
                </c:pt>
                <c:pt idx="85">
                  <c:v>2022 Feb</c:v>
                </c:pt>
                <c:pt idx="86">
                  <c:v>2022 Mar</c:v>
                </c:pt>
                <c:pt idx="87">
                  <c:v>2022 Apr</c:v>
                </c:pt>
                <c:pt idx="88">
                  <c:v>2022 May</c:v>
                </c:pt>
                <c:pt idx="89">
                  <c:v>2022 Jun</c:v>
                </c:pt>
                <c:pt idx="90">
                  <c:v>2022 Jul</c:v>
                </c:pt>
                <c:pt idx="91">
                  <c:v>2022 Aug</c:v>
                </c:pt>
                <c:pt idx="92">
                  <c:v>2022 Sep</c:v>
                </c:pt>
                <c:pt idx="93">
                  <c:v>2022 Oct</c:v>
                </c:pt>
                <c:pt idx="94">
                  <c:v>2022 Nov</c:v>
                </c:pt>
                <c:pt idx="95">
                  <c:v>2022 Dec</c:v>
                </c:pt>
              </c:strCache>
            </c:strRef>
          </c:cat>
          <c:val>
            <c:numRef>
              <c:f>Sheet1!$B$187:$B$282</c:f>
              <c:numCache>
                <c:formatCode>#,##0.00</c:formatCode>
                <c:ptCount val="96"/>
                <c:pt idx="0">
                  <c:v>1.0624615556673942</c:v>
                </c:pt>
                <c:pt idx="1">
                  <c:v>1.067875343351586</c:v>
                </c:pt>
                <c:pt idx="2">
                  <c:v>1.020209871745045</c:v>
                </c:pt>
                <c:pt idx="3">
                  <c:v>1.0395943691788625</c:v>
                </c:pt>
                <c:pt idx="4">
                  <c:v>1.0750558746145358</c:v>
                </c:pt>
                <c:pt idx="5">
                  <c:v>1.0727311735679039</c:v>
                </c:pt>
                <c:pt idx="6">
                  <c:v>1.0480831987499228</c:v>
                </c:pt>
                <c:pt idx="7">
                  <c:v>1.0330680152303744</c:v>
                </c:pt>
                <c:pt idx="8">
                  <c:v>1.028736026335642</c:v>
                </c:pt>
                <c:pt idx="9">
                  <c:v>1.0318751136291047</c:v>
                </c:pt>
                <c:pt idx="10">
                  <c:v>0.99279440272966413</c:v>
                </c:pt>
                <c:pt idx="11">
                  <c:v>1.0041260452039289</c:v>
                </c:pt>
                <c:pt idx="12">
                  <c:v>0.9930330889078246</c:v>
                </c:pt>
                <c:pt idx="13">
                  <c:v>1.0058388947842223</c:v>
                </c:pt>
                <c:pt idx="14">
                  <c:v>1.0172535039960369</c:v>
                </c:pt>
                <c:pt idx="15">
                  <c:v>1.0370677649708138</c:v>
                </c:pt>
                <c:pt idx="16">
                  <c:v>1.0233469292282504</c:v>
                </c:pt>
                <c:pt idx="17">
                  <c:v>1.0308457151960713</c:v>
                </c:pt>
                <c:pt idx="18">
                  <c:v>1.0182936453385063</c:v>
                </c:pt>
                <c:pt idx="19">
                  <c:v>1.0302859267421911</c:v>
                </c:pt>
                <c:pt idx="20">
                  <c:v>1.026869758685607</c:v>
                </c:pt>
                <c:pt idx="21">
                  <c:v>1.0127710428503429</c:v>
                </c:pt>
                <c:pt idx="22">
                  <c:v>1.004217714400482</c:v>
                </c:pt>
                <c:pt idx="23">
                  <c:v>0.9810654370646521</c:v>
                </c:pt>
                <c:pt idx="24">
                  <c:v>0.99147332936744004</c:v>
                </c:pt>
                <c:pt idx="25">
                  <c:v>0.99830288509533793</c:v>
                </c:pt>
                <c:pt idx="26">
                  <c:v>0.99790440075840736</c:v>
                </c:pt>
                <c:pt idx="27">
                  <c:v>0.99920063948840931</c:v>
                </c:pt>
                <c:pt idx="28">
                  <c:v>1.0134792743488394</c:v>
                </c:pt>
                <c:pt idx="29">
                  <c:v>1.0328444536252841</c:v>
                </c:pt>
                <c:pt idx="30">
                  <c:v>1.0409076714895389</c:v>
                </c:pt>
                <c:pt idx="31">
                  <c:v>1.0364842454394694</c:v>
                </c:pt>
                <c:pt idx="32">
                  <c:v>1.0392849719393058</c:v>
                </c:pt>
                <c:pt idx="33">
                  <c:v>1.0186411327289395</c:v>
                </c:pt>
                <c:pt idx="34">
                  <c:v>1.0081661457808246</c:v>
                </c:pt>
                <c:pt idx="35">
                  <c:v>1.0132738879319081</c:v>
                </c:pt>
                <c:pt idx="36">
                  <c:v>1.0399334442595674</c:v>
                </c:pt>
                <c:pt idx="37">
                  <c:v>1.0705491917353602</c:v>
                </c:pt>
                <c:pt idx="38">
                  <c:v>1.0558547143912997</c:v>
                </c:pt>
                <c:pt idx="39">
                  <c:v>1.0335276365290007</c:v>
                </c:pt>
                <c:pt idx="40">
                  <c:v>1.0031197022740723</c:v>
                </c:pt>
                <c:pt idx="41">
                  <c:v>1.0105705681427735</c:v>
                </c:pt>
                <c:pt idx="42">
                  <c:v>1.005409100963182</c:v>
                </c:pt>
                <c:pt idx="43">
                  <c:v>1.011562155436641</c:v>
                </c:pt>
                <c:pt idx="44">
                  <c:v>1.0331645831180907</c:v>
                </c:pt>
                <c:pt idx="45">
                  <c:v>1.0065830531677169</c:v>
                </c:pt>
                <c:pt idx="46">
                  <c:v>0.99895110134358922</c:v>
                </c:pt>
                <c:pt idx="47">
                  <c:v>1.0077495943807881</c:v>
                </c:pt>
                <c:pt idx="48">
                  <c:v>1.0109179134654267</c:v>
                </c:pt>
                <c:pt idx="49">
                  <c:v>0.9984723373238944</c:v>
                </c:pt>
                <c:pt idx="50">
                  <c:v>0.99938038416181962</c:v>
                </c:pt>
                <c:pt idx="51">
                  <c:v>0.9935024936912592</c:v>
                </c:pt>
                <c:pt idx="52">
                  <c:v>0.98934475696746049</c:v>
                </c:pt>
                <c:pt idx="53">
                  <c:v>1.0112245929821013</c:v>
                </c:pt>
                <c:pt idx="54">
                  <c:v>1.0127915573695778</c:v>
                </c:pt>
                <c:pt idx="55">
                  <c:v>1.0215965510900435</c:v>
                </c:pt>
                <c:pt idx="56">
                  <c:v>1.0095911155981827</c:v>
                </c:pt>
                <c:pt idx="57">
                  <c:v>1.0064310946951016</c:v>
                </c:pt>
                <c:pt idx="58">
                  <c:v>1.0069885001913277</c:v>
                </c:pt>
                <c:pt idx="59">
                  <c:v>1.0167251283615475</c:v>
                </c:pt>
                <c:pt idx="60">
                  <c:v>1.030747188637043</c:v>
                </c:pt>
                <c:pt idx="61">
                  <c:v>1.0245061880173756</c:v>
                </c:pt>
                <c:pt idx="62">
                  <c:v>1.0449211606984252</c:v>
                </c:pt>
                <c:pt idx="63">
                  <c:v>1.0298979371144319</c:v>
                </c:pt>
                <c:pt idx="64">
                  <c:v>1.030163177847371</c:v>
                </c:pt>
                <c:pt idx="65">
                  <c:v>1.0514583727630222</c:v>
                </c:pt>
                <c:pt idx="66">
                  <c:v>1.0699535640153217</c:v>
                </c:pt>
                <c:pt idx="67">
                  <c:v>1.0988165745492104</c:v>
                </c:pt>
                <c:pt idx="68">
                  <c:v>1.093649179216291</c:v>
                </c:pt>
                <c:pt idx="69">
                  <c:v>1.0955662434129081</c:v>
                </c:pt>
                <c:pt idx="70">
                  <c:v>1.0978515046054871</c:v>
                </c:pt>
                <c:pt idx="71">
                  <c:v>1.1250239067580186</c:v>
                </c:pt>
                <c:pt idx="72">
                  <c:v>1.1278661899552236</c:v>
                </c:pt>
                <c:pt idx="73">
                  <c:v>1.1145165784341042</c:v>
                </c:pt>
                <c:pt idx="74">
                  <c:v>1.0759051051697239</c:v>
                </c:pt>
                <c:pt idx="75">
                  <c:v>1.0854816824966078</c:v>
                </c:pt>
                <c:pt idx="76">
                  <c:v>1.1076405041979576</c:v>
                </c:pt>
                <c:pt idx="77">
                  <c:v>1.1014428901861437</c:v>
                </c:pt>
                <c:pt idx="78">
                  <c:v>1.0893127525843944</c:v>
                </c:pt>
                <c:pt idx="79">
                  <c:v>1.0938405836733356</c:v>
                </c:pt>
                <c:pt idx="80">
                  <c:v>1.0842106404432252</c:v>
                </c:pt>
                <c:pt idx="81">
                  <c:v>1.0827666854346225</c:v>
                </c:pt>
                <c:pt idx="82">
                  <c:v>1.0847869478434435</c:v>
                </c:pt>
                <c:pt idx="83">
                  <c:v>1.085894233901618</c:v>
                </c:pt>
                <c:pt idx="84">
                  <c:v>1.0885183088779553</c:v>
                </c:pt>
                <c:pt idx="85">
                  <c:v>1.083822859991763</c:v>
                </c:pt>
                <c:pt idx="86">
                  <c:v>1.075650499639657</c:v>
                </c:pt>
                <c:pt idx="87">
                  <c:v>1.0594230382133889</c:v>
                </c:pt>
                <c:pt idx="88">
                  <c:v>1.0201583285725944</c:v>
                </c:pt>
                <c:pt idx="89">
                  <c:v>1.0309278350515465</c:v>
                </c:pt>
                <c:pt idx="90">
                  <c:v>1.0309278350515465</c:v>
                </c:pt>
                <c:pt idx="91">
                  <c:v>1.0416666666666667</c:v>
                </c:pt>
                <c:pt idx="92">
                  <c:v>1.0309278350515465</c:v>
                </c:pt>
                <c:pt idx="93">
                  <c:v>1</c:v>
                </c:pt>
                <c:pt idx="94">
                  <c:v>1.0309278350515465</c:v>
                </c:pt>
                <c:pt idx="95">
                  <c:v>1.075268817204301</c:v>
                </c:pt>
              </c:numCache>
            </c:numRef>
          </c:val>
          <c:smooth val="0"/>
          <c:extLst>
            <c:ext xmlns:c16="http://schemas.microsoft.com/office/drawing/2014/chart" uri="{C3380CC4-5D6E-409C-BE32-E72D297353CC}">
              <c16:uniqueId val="{00000000-4EB1-8B46-A746-9237CC362427}"/>
            </c:ext>
          </c:extLst>
        </c:ser>
        <c:dLbls>
          <c:showLegendKey val="0"/>
          <c:showVal val="0"/>
          <c:showCatName val="0"/>
          <c:showSerName val="0"/>
          <c:showPercent val="0"/>
          <c:showBubbleSize val="0"/>
        </c:dLbls>
        <c:smooth val="0"/>
        <c:axId val="965365408"/>
        <c:axId val="965367056"/>
      </c:lineChart>
      <c:catAx>
        <c:axId val="96536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65367056"/>
        <c:crosses val="autoZero"/>
        <c:auto val="1"/>
        <c:lblAlgn val="ctr"/>
        <c:lblOffset val="100"/>
        <c:noMultiLvlLbl val="0"/>
      </c:catAx>
      <c:valAx>
        <c:axId val="9653670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65365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China’s Exchange Rate, US$/Yuan, 2000-2022</a:t>
            </a:r>
            <a:r>
              <a:rPr lang="en-US" sz="1800" b="0" i="0" u="none" strike="noStrike" baseline="0"/>
              <a:t> </a:t>
            </a:r>
            <a:endParaRPr 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Sheet1!$A$16:$A$291</c:f>
              <c:strCache>
                <c:ptCount val="276"/>
                <c:pt idx="0">
                  <c:v>2000 Jan</c:v>
                </c:pt>
                <c:pt idx="1">
                  <c:v>2000 Feb</c:v>
                </c:pt>
                <c:pt idx="2">
                  <c:v>2000 Mar</c:v>
                </c:pt>
                <c:pt idx="3">
                  <c:v>2000 Apr</c:v>
                </c:pt>
                <c:pt idx="4">
                  <c:v>2000 May</c:v>
                </c:pt>
                <c:pt idx="5">
                  <c:v>2000 Jun</c:v>
                </c:pt>
                <c:pt idx="6">
                  <c:v>2000 Jul</c:v>
                </c:pt>
                <c:pt idx="7">
                  <c:v>2000 Aug</c:v>
                </c:pt>
                <c:pt idx="8">
                  <c:v>2000 Sep</c:v>
                </c:pt>
                <c:pt idx="9">
                  <c:v>2000 Oct</c:v>
                </c:pt>
                <c:pt idx="10">
                  <c:v>2000 Nov</c:v>
                </c:pt>
                <c:pt idx="11">
                  <c:v>2000 Dec</c:v>
                </c:pt>
                <c:pt idx="12">
                  <c:v>2001 Jan</c:v>
                </c:pt>
                <c:pt idx="13">
                  <c:v>2001 Feb</c:v>
                </c:pt>
                <c:pt idx="14">
                  <c:v>2001 Mar</c:v>
                </c:pt>
                <c:pt idx="15">
                  <c:v>2001 Apr</c:v>
                </c:pt>
                <c:pt idx="16">
                  <c:v>2001 May</c:v>
                </c:pt>
                <c:pt idx="17">
                  <c:v>2001 Jun</c:v>
                </c:pt>
                <c:pt idx="18">
                  <c:v>2001 Jul</c:v>
                </c:pt>
                <c:pt idx="19">
                  <c:v>2001 Aug</c:v>
                </c:pt>
                <c:pt idx="20">
                  <c:v>2001 Sep</c:v>
                </c:pt>
                <c:pt idx="21">
                  <c:v>2001 Oct</c:v>
                </c:pt>
                <c:pt idx="22">
                  <c:v>2001 Nov</c:v>
                </c:pt>
                <c:pt idx="23">
                  <c:v>2001 Dec</c:v>
                </c:pt>
                <c:pt idx="24">
                  <c:v>2002 Jan</c:v>
                </c:pt>
                <c:pt idx="25">
                  <c:v>2002 Feb</c:v>
                </c:pt>
                <c:pt idx="26">
                  <c:v>2002 Mar</c:v>
                </c:pt>
                <c:pt idx="27">
                  <c:v>2002 Apr</c:v>
                </c:pt>
                <c:pt idx="28">
                  <c:v>2002 May</c:v>
                </c:pt>
                <c:pt idx="29">
                  <c:v>2002 Jun</c:v>
                </c:pt>
                <c:pt idx="30">
                  <c:v>2002 Jul</c:v>
                </c:pt>
                <c:pt idx="31">
                  <c:v>2002 Aug</c:v>
                </c:pt>
                <c:pt idx="32">
                  <c:v>2002 Sep</c:v>
                </c:pt>
                <c:pt idx="33">
                  <c:v>2002 Oct</c:v>
                </c:pt>
                <c:pt idx="34">
                  <c:v>2002 Nov</c:v>
                </c:pt>
                <c:pt idx="35">
                  <c:v>2002 Dec</c:v>
                </c:pt>
                <c:pt idx="36">
                  <c:v>2003 Jan</c:v>
                </c:pt>
                <c:pt idx="37">
                  <c:v>2003 Feb</c:v>
                </c:pt>
                <c:pt idx="38">
                  <c:v>2003 Mar</c:v>
                </c:pt>
                <c:pt idx="39">
                  <c:v>2003 Apr</c:v>
                </c:pt>
                <c:pt idx="40">
                  <c:v>2003 May</c:v>
                </c:pt>
                <c:pt idx="41">
                  <c:v>2003 Jun</c:v>
                </c:pt>
                <c:pt idx="42">
                  <c:v>2003 Jul</c:v>
                </c:pt>
                <c:pt idx="43">
                  <c:v>2003 Aug</c:v>
                </c:pt>
                <c:pt idx="44">
                  <c:v>2003 Sep</c:v>
                </c:pt>
                <c:pt idx="45">
                  <c:v>2003 Oct</c:v>
                </c:pt>
                <c:pt idx="46">
                  <c:v>2003 Nov</c:v>
                </c:pt>
                <c:pt idx="47">
                  <c:v>2003 Dec</c:v>
                </c:pt>
                <c:pt idx="48">
                  <c:v>2004 Jan</c:v>
                </c:pt>
                <c:pt idx="49">
                  <c:v>2004 Feb</c:v>
                </c:pt>
                <c:pt idx="50">
                  <c:v>2004 Mar</c:v>
                </c:pt>
                <c:pt idx="51">
                  <c:v>2004 Apr</c:v>
                </c:pt>
                <c:pt idx="52">
                  <c:v>2004 May</c:v>
                </c:pt>
                <c:pt idx="53">
                  <c:v>2004 Jun</c:v>
                </c:pt>
                <c:pt idx="54">
                  <c:v>2004 Jul</c:v>
                </c:pt>
                <c:pt idx="55">
                  <c:v>2004 Aug</c:v>
                </c:pt>
                <c:pt idx="56">
                  <c:v>2004 Sep</c:v>
                </c:pt>
                <c:pt idx="57">
                  <c:v>2004 Oct</c:v>
                </c:pt>
                <c:pt idx="58">
                  <c:v>2004 Nov</c:v>
                </c:pt>
                <c:pt idx="59">
                  <c:v>2004 Dec</c:v>
                </c:pt>
                <c:pt idx="60">
                  <c:v>2005 Jan</c:v>
                </c:pt>
                <c:pt idx="61">
                  <c:v>2005 Feb</c:v>
                </c:pt>
                <c:pt idx="62">
                  <c:v>2005 Mar</c:v>
                </c:pt>
                <c:pt idx="63">
                  <c:v>2005 Apr</c:v>
                </c:pt>
                <c:pt idx="64">
                  <c:v>2005 May</c:v>
                </c:pt>
                <c:pt idx="65">
                  <c:v>2005 Jun</c:v>
                </c:pt>
                <c:pt idx="66">
                  <c:v>2005 Jul</c:v>
                </c:pt>
                <c:pt idx="67">
                  <c:v>2005 Aug</c:v>
                </c:pt>
                <c:pt idx="68">
                  <c:v>2005 Sep</c:v>
                </c:pt>
                <c:pt idx="69">
                  <c:v>2005 Oct</c:v>
                </c:pt>
                <c:pt idx="70">
                  <c:v>2005 Nov</c:v>
                </c:pt>
                <c:pt idx="71">
                  <c:v>2005 Dec</c:v>
                </c:pt>
                <c:pt idx="72">
                  <c:v>2006 Jan</c:v>
                </c:pt>
                <c:pt idx="73">
                  <c:v>2006 Feb</c:v>
                </c:pt>
                <c:pt idx="74">
                  <c:v>2006 Mar</c:v>
                </c:pt>
                <c:pt idx="75">
                  <c:v>2006 Apr</c:v>
                </c:pt>
                <c:pt idx="76">
                  <c:v>2006 May</c:v>
                </c:pt>
                <c:pt idx="77">
                  <c:v>2006 Jun</c:v>
                </c:pt>
                <c:pt idx="78">
                  <c:v>2006 Jul</c:v>
                </c:pt>
                <c:pt idx="79">
                  <c:v>2006 Aug</c:v>
                </c:pt>
                <c:pt idx="80">
                  <c:v>2006 Sep</c:v>
                </c:pt>
                <c:pt idx="81">
                  <c:v>2006 Oct</c:v>
                </c:pt>
                <c:pt idx="82">
                  <c:v>2006 Nov</c:v>
                </c:pt>
                <c:pt idx="83">
                  <c:v>2006 Dec</c:v>
                </c:pt>
                <c:pt idx="84">
                  <c:v>2007 Jan</c:v>
                </c:pt>
                <c:pt idx="85">
                  <c:v>2007 Feb</c:v>
                </c:pt>
                <c:pt idx="86">
                  <c:v>2007 Mar</c:v>
                </c:pt>
                <c:pt idx="87">
                  <c:v>2007 Apr</c:v>
                </c:pt>
                <c:pt idx="88">
                  <c:v>2007 May</c:v>
                </c:pt>
                <c:pt idx="89">
                  <c:v>2007 Jun</c:v>
                </c:pt>
                <c:pt idx="90">
                  <c:v>2007 Jul</c:v>
                </c:pt>
                <c:pt idx="91">
                  <c:v>2007 Aug</c:v>
                </c:pt>
                <c:pt idx="92">
                  <c:v>2007 Sep</c:v>
                </c:pt>
                <c:pt idx="93">
                  <c:v>2007 Oct</c:v>
                </c:pt>
                <c:pt idx="94">
                  <c:v>2007 Nov</c:v>
                </c:pt>
                <c:pt idx="95">
                  <c:v>2007 Dec</c:v>
                </c:pt>
                <c:pt idx="96">
                  <c:v>2008 Jan</c:v>
                </c:pt>
                <c:pt idx="97">
                  <c:v>2008 Feb</c:v>
                </c:pt>
                <c:pt idx="98">
                  <c:v>2008 Mar</c:v>
                </c:pt>
                <c:pt idx="99">
                  <c:v>2008 Apr</c:v>
                </c:pt>
                <c:pt idx="100">
                  <c:v>2008 May</c:v>
                </c:pt>
                <c:pt idx="101">
                  <c:v>2008 Jun</c:v>
                </c:pt>
                <c:pt idx="102">
                  <c:v>2008 Jul</c:v>
                </c:pt>
                <c:pt idx="103">
                  <c:v>2008 Aug</c:v>
                </c:pt>
                <c:pt idx="104">
                  <c:v>2008 Sep</c:v>
                </c:pt>
                <c:pt idx="105">
                  <c:v>2008 Oct</c:v>
                </c:pt>
                <c:pt idx="106">
                  <c:v>2008 Nov</c:v>
                </c:pt>
                <c:pt idx="107">
                  <c:v>2008 Dec</c:v>
                </c:pt>
                <c:pt idx="108">
                  <c:v>2009 Jan</c:v>
                </c:pt>
                <c:pt idx="109">
                  <c:v>2009 Feb</c:v>
                </c:pt>
                <c:pt idx="110">
                  <c:v>2009 Mar</c:v>
                </c:pt>
                <c:pt idx="111">
                  <c:v>2009 Apr</c:v>
                </c:pt>
                <c:pt idx="112">
                  <c:v>2009 May</c:v>
                </c:pt>
                <c:pt idx="113">
                  <c:v>2009 Jun</c:v>
                </c:pt>
                <c:pt idx="114">
                  <c:v>2009 Jul</c:v>
                </c:pt>
                <c:pt idx="115">
                  <c:v>2009 Aug</c:v>
                </c:pt>
                <c:pt idx="116">
                  <c:v>2009 Sep</c:v>
                </c:pt>
                <c:pt idx="117">
                  <c:v>2009 Oct</c:v>
                </c:pt>
                <c:pt idx="118">
                  <c:v>2009 Nov</c:v>
                </c:pt>
                <c:pt idx="119">
                  <c:v>2009 Dec</c:v>
                </c:pt>
                <c:pt idx="120">
                  <c:v>2010 Jan</c:v>
                </c:pt>
                <c:pt idx="121">
                  <c:v>2010 Feb</c:v>
                </c:pt>
                <c:pt idx="122">
                  <c:v>2010 Mar</c:v>
                </c:pt>
                <c:pt idx="123">
                  <c:v>2010 Apr</c:v>
                </c:pt>
                <c:pt idx="124">
                  <c:v>2010 May</c:v>
                </c:pt>
                <c:pt idx="125">
                  <c:v>2010 Jun</c:v>
                </c:pt>
                <c:pt idx="126">
                  <c:v>2010 Jul</c:v>
                </c:pt>
                <c:pt idx="127">
                  <c:v>2010 Aug</c:v>
                </c:pt>
                <c:pt idx="128">
                  <c:v>2010 Sep</c:v>
                </c:pt>
                <c:pt idx="129">
                  <c:v>2010 Oct</c:v>
                </c:pt>
                <c:pt idx="130">
                  <c:v>2010 Nov</c:v>
                </c:pt>
                <c:pt idx="131">
                  <c:v>2010 Dec</c:v>
                </c:pt>
                <c:pt idx="132">
                  <c:v>2011 Jan</c:v>
                </c:pt>
                <c:pt idx="133">
                  <c:v>2011 Feb</c:v>
                </c:pt>
                <c:pt idx="134">
                  <c:v>2011 Mar</c:v>
                </c:pt>
                <c:pt idx="135">
                  <c:v>2011 Apr</c:v>
                </c:pt>
                <c:pt idx="136">
                  <c:v>2011 May</c:v>
                </c:pt>
                <c:pt idx="137">
                  <c:v>2011 Jun</c:v>
                </c:pt>
                <c:pt idx="138">
                  <c:v>2011 Jul</c:v>
                </c:pt>
                <c:pt idx="139">
                  <c:v>2011 Aug</c:v>
                </c:pt>
                <c:pt idx="140">
                  <c:v>2011 Sep</c:v>
                </c:pt>
                <c:pt idx="141">
                  <c:v>2011 Oct</c:v>
                </c:pt>
                <c:pt idx="142">
                  <c:v>2011 Nov</c:v>
                </c:pt>
                <c:pt idx="143">
                  <c:v>2011 Dec</c:v>
                </c:pt>
                <c:pt idx="144">
                  <c:v>2012 Jan</c:v>
                </c:pt>
                <c:pt idx="145">
                  <c:v>2012 Feb</c:v>
                </c:pt>
                <c:pt idx="146">
                  <c:v>2012 Mar</c:v>
                </c:pt>
                <c:pt idx="147">
                  <c:v>2012 Apr</c:v>
                </c:pt>
                <c:pt idx="148">
                  <c:v>2012 May</c:v>
                </c:pt>
                <c:pt idx="149">
                  <c:v>2012 Jun</c:v>
                </c:pt>
                <c:pt idx="150">
                  <c:v>2012 Jul</c:v>
                </c:pt>
                <c:pt idx="151">
                  <c:v>2012 Aug</c:v>
                </c:pt>
                <c:pt idx="152">
                  <c:v>2012 Sep</c:v>
                </c:pt>
                <c:pt idx="153">
                  <c:v>2012 Oct</c:v>
                </c:pt>
                <c:pt idx="154">
                  <c:v>2012 Nov</c:v>
                </c:pt>
                <c:pt idx="155">
                  <c:v>2012 Dec</c:v>
                </c:pt>
                <c:pt idx="156">
                  <c:v>2013 Jan</c:v>
                </c:pt>
                <c:pt idx="157">
                  <c:v>2013 Feb</c:v>
                </c:pt>
                <c:pt idx="158">
                  <c:v>2013 Mar</c:v>
                </c:pt>
                <c:pt idx="159">
                  <c:v>2013 Apr</c:v>
                </c:pt>
                <c:pt idx="160">
                  <c:v>2013 May</c:v>
                </c:pt>
                <c:pt idx="161">
                  <c:v>2013 Jun</c:v>
                </c:pt>
                <c:pt idx="162">
                  <c:v>2013 Jul</c:v>
                </c:pt>
                <c:pt idx="163">
                  <c:v>2013 Aug</c:v>
                </c:pt>
                <c:pt idx="164">
                  <c:v>2013 Sep</c:v>
                </c:pt>
                <c:pt idx="165">
                  <c:v>2013 Oct</c:v>
                </c:pt>
                <c:pt idx="166">
                  <c:v>2013 Nov</c:v>
                </c:pt>
                <c:pt idx="167">
                  <c:v>2013 Dec</c:v>
                </c:pt>
                <c:pt idx="168">
                  <c:v>2014 Jan</c:v>
                </c:pt>
                <c:pt idx="169">
                  <c:v>2014 Feb</c:v>
                </c:pt>
                <c:pt idx="170">
                  <c:v>2014 Mar</c:v>
                </c:pt>
                <c:pt idx="171">
                  <c:v>2014 Apr</c:v>
                </c:pt>
                <c:pt idx="172">
                  <c:v>2014 May</c:v>
                </c:pt>
                <c:pt idx="173">
                  <c:v>2014 Jun</c:v>
                </c:pt>
                <c:pt idx="174">
                  <c:v>2014 Jul</c:v>
                </c:pt>
                <c:pt idx="175">
                  <c:v>2014 Aug</c:v>
                </c:pt>
                <c:pt idx="176">
                  <c:v>2014 Sep</c:v>
                </c:pt>
                <c:pt idx="177">
                  <c:v>2014 Oct</c:v>
                </c:pt>
                <c:pt idx="178">
                  <c:v>2014 Nov</c:v>
                </c:pt>
                <c:pt idx="179">
                  <c:v>2014 Dec</c:v>
                </c:pt>
                <c:pt idx="180">
                  <c:v>2015 Jan</c:v>
                </c:pt>
                <c:pt idx="181">
                  <c:v>2015 Feb</c:v>
                </c:pt>
                <c:pt idx="182">
                  <c:v>2015 Mar</c:v>
                </c:pt>
                <c:pt idx="183">
                  <c:v>2015 Apr</c:v>
                </c:pt>
                <c:pt idx="184">
                  <c:v>2015 May</c:v>
                </c:pt>
                <c:pt idx="185">
                  <c:v>2015 Jun</c:v>
                </c:pt>
                <c:pt idx="186">
                  <c:v>2015 Jul</c:v>
                </c:pt>
                <c:pt idx="187">
                  <c:v>2015 Aug</c:v>
                </c:pt>
                <c:pt idx="188">
                  <c:v>2015 Sep</c:v>
                </c:pt>
                <c:pt idx="189">
                  <c:v>2015 Oct</c:v>
                </c:pt>
                <c:pt idx="190">
                  <c:v>2015 Nov</c:v>
                </c:pt>
                <c:pt idx="191">
                  <c:v>2014 Dec</c:v>
                </c:pt>
                <c:pt idx="192">
                  <c:v>2016 Jan</c:v>
                </c:pt>
                <c:pt idx="193">
                  <c:v>2016 Feb</c:v>
                </c:pt>
                <c:pt idx="194">
                  <c:v>2016 Mar</c:v>
                </c:pt>
                <c:pt idx="195">
                  <c:v>2016 Apr</c:v>
                </c:pt>
                <c:pt idx="196">
                  <c:v>2016 May</c:v>
                </c:pt>
                <c:pt idx="197">
                  <c:v>2016 Jun</c:v>
                </c:pt>
                <c:pt idx="198">
                  <c:v>2016 Jul</c:v>
                </c:pt>
                <c:pt idx="199">
                  <c:v>2016 Aug</c:v>
                </c:pt>
                <c:pt idx="200">
                  <c:v>2016 Sep</c:v>
                </c:pt>
                <c:pt idx="201">
                  <c:v>2016 Oct</c:v>
                </c:pt>
                <c:pt idx="202">
                  <c:v>2016 Nov</c:v>
                </c:pt>
                <c:pt idx="203">
                  <c:v>2016 Dec</c:v>
                </c:pt>
                <c:pt idx="204">
                  <c:v>2017 Jan</c:v>
                </c:pt>
                <c:pt idx="205">
                  <c:v>2017 Feb</c:v>
                </c:pt>
                <c:pt idx="206">
                  <c:v>2017 Mar</c:v>
                </c:pt>
                <c:pt idx="207">
                  <c:v>2017 Apr</c:v>
                </c:pt>
                <c:pt idx="208">
                  <c:v>2017 May</c:v>
                </c:pt>
                <c:pt idx="209">
                  <c:v>2017 Jun</c:v>
                </c:pt>
                <c:pt idx="210">
                  <c:v>2017 Jul</c:v>
                </c:pt>
                <c:pt idx="211">
                  <c:v>2017 Aug</c:v>
                </c:pt>
                <c:pt idx="212">
                  <c:v>2017 Sep</c:v>
                </c:pt>
                <c:pt idx="213">
                  <c:v>2017 Oct</c:v>
                </c:pt>
                <c:pt idx="214">
                  <c:v>2017 Nov</c:v>
                </c:pt>
                <c:pt idx="215">
                  <c:v>2017 Dec</c:v>
                </c:pt>
                <c:pt idx="216">
                  <c:v>2018 Jan</c:v>
                </c:pt>
                <c:pt idx="217">
                  <c:v>2018 Feb</c:v>
                </c:pt>
                <c:pt idx="218">
                  <c:v>2018 Mar</c:v>
                </c:pt>
                <c:pt idx="219">
                  <c:v>2018 Apr</c:v>
                </c:pt>
                <c:pt idx="220">
                  <c:v>2018 May</c:v>
                </c:pt>
                <c:pt idx="221">
                  <c:v>2018 Jun</c:v>
                </c:pt>
                <c:pt idx="222">
                  <c:v>2018 Jul</c:v>
                </c:pt>
                <c:pt idx="223">
                  <c:v>2018 Aug</c:v>
                </c:pt>
                <c:pt idx="224">
                  <c:v>2018 Sep</c:v>
                </c:pt>
                <c:pt idx="225">
                  <c:v>2018 Oct</c:v>
                </c:pt>
                <c:pt idx="226">
                  <c:v>2018 Nov</c:v>
                </c:pt>
                <c:pt idx="227">
                  <c:v>2018 Dec</c:v>
                </c:pt>
                <c:pt idx="228">
                  <c:v>2019 Jan</c:v>
                </c:pt>
                <c:pt idx="229">
                  <c:v>2019 Feb</c:v>
                </c:pt>
                <c:pt idx="230">
                  <c:v>2019 Mar</c:v>
                </c:pt>
                <c:pt idx="231">
                  <c:v>2019 Apr</c:v>
                </c:pt>
                <c:pt idx="232">
                  <c:v>2019 May</c:v>
                </c:pt>
                <c:pt idx="233">
                  <c:v>2019 Jun</c:v>
                </c:pt>
                <c:pt idx="234">
                  <c:v>2019 Jul</c:v>
                </c:pt>
                <c:pt idx="235">
                  <c:v>2019 Aug</c:v>
                </c:pt>
                <c:pt idx="236">
                  <c:v>2019 Sep</c:v>
                </c:pt>
                <c:pt idx="237">
                  <c:v>2019 Oct</c:v>
                </c:pt>
                <c:pt idx="238">
                  <c:v>2019 Nov</c:v>
                </c:pt>
                <c:pt idx="239">
                  <c:v>2019 Dec</c:v>
                </c:pt>
                <c:pt idx="240">
                  <c:v>2020 Jan</c:v>
                </c:pt>
                <c:pt idx="241">
                  <c:v>2020 Feb</c:v>
                </c:pt>
                <c:pt idx="242">
                  <c:v>2020 Mar</c:v>
                </c:pt>
                <c:pt idx="243">
                  <c:v>2020 Apr</c:v>
                </c:pt>
                <c:pt idx="244">
                  <c:v>2020 May</c:v>
                </c:pt>
                <c:pt idx="245">
                  <c:v>2020 Jun</c:v>
                </c:pt>
                <c:pt idx="246">
                  <c:v>2020 Jul</c:v>
                </c:pt>
                <c:pt idx="247">
                  <c:v>2020 Aug</c:v>
                </c:pt>
                <c:pt idx="248">
                  <c:v>2020 Sep</c:v>
                </c:pt>
                <c:pt idx="249">
                  <c:v>2020 Oct</c:v>
                </c:pt>
                <c:pt idx="250">
                  <c:v>2020 Nov</c:v>
                </c:pt>
                <c:pt idx="251">
                  <c:v>2020 Dec</c:v>
                </c:pt>
                <c:pt idx="252">
                  <c:v>2021 Jan</c:v>
                </c:pt>
                <c:pt idx="253">
                  <c:v>2021 Feb</c:v>
                </c:pt>
                <c:pt idx="254">
                  <c:v>2021 Mar</c:v>
                </c:pt>
                <c:pt idx="255">
                  <c:v>2021 Apr</c:v>
                </c:pt>
                <c:pt idx="256">
                  <c:v>2021 May</c:v>
                </c:pt>
                <c:pt idx="257">
                  <c:v>2021 Jun</c:v>
                </c:pt>
                <c:pt idx="258">
                  <c:v>2021 Jul</c:v>
                </c:pt>
                <c:pt idx="259">
                  <c:v>2021 Aug</c:v>
                </c:pt>
                <c:pt idx="260">
                  <c:v>2021 Sep</c:v>
                </c:pt>
                <c:pt idx="261">
                  <c:v>2021 Oct</c:v>
                </c:pt>
                <c:pt idx="262">
                  <c:v>2021 Nov</c:v>
                </c:pt>
                <c:pt idx="263">
                  <c:v>2021 Dec</c:v>
                </c:pt>
                <c:pt idx="264">
                  <c:v>2022 Jan</c:v>
                </c:pt>
                <c:pt idx="265">
                  <c:v>2022 Feb</c:v>
                </c:pt>
                <c:pt idx="266">
                  <c:v>2022 Mar</c:v>
                </c:pt>
                <c:pt idx="267">
                  <c:v>2022 Apr</c:v>
                </c:pt>
                <c:pt idx="268">
                  <c:v>2022 May</c:v>
                </c:pt>
                <c:pt idx="269">
                  <c:v>2022 Jun</c:v>
                </c:pt>
                <c:pt idx="270">
                  <c:v>2022 Jul</c:v>
                </c:pt>
                <c:pt idx="271">
                  <c:v>2022 Aug</c:v>
                </c:pt>
                <c:pt idx="272">
                  <c:v>2022 Sep</c:v>
                </c:pt>
                <c:pt idx="273">
                  <c:v>2022 Oct</c:v>
                </c:pt>
                <c:pt idx="274">
                  <c:v>2022 Nov</c:v>
                </c:pt>
                <c:pt idx="275">
                  <c:v>2022 Dec</c:v>
                </c:pt>
              </c:strCache>
            </c:strRef>
          </c:cat>
          <c:val>
            <c:numRef>
              <c:f>Sheet1!$B$16:$B$291</c:f>
              <c:numCache>
                <c:formatCode>0.000</c:formatCode>
                <c:ptCount val="276"/>
                <c:pt idx="0">
                  <c:v>0.12078</c:v>
                </c:pt>
                <c:pt idx="1">
                  <c:v>0.1208</c:v>
                </c:pt>
                <c:pt idx="2">
                  <c:v>0.12078999999999999</c:v>
                </c:pt>
                <c:pt idx="3">
                  <c:v>0.12078</c:v>
                </c:pt>
                <c:pt idx="4">
                  <c:v>0.1208</c:v>
                </c:pt>
                <c:pt idx="5">
                  <c:v>0.12081</c:v>
                </c:pt>
                <c:pt idx="6">
                  <c:v>0.12078</c:v>
                </c:pt>
                <c:pt idx="7">
                  <c:v>0.12078</c:v>
                </c:pt>
                <c:pt idx="8">
                  <c:v>0.1207937</c:v>
                </c:pt>
                <c:pt idx="9">
                  <c:v>0.1208</c:v>
                </c:pt>
                <c:pt idx="10">
                  <c:v>0.12081</c:v>
                </c:pt>
                <c:pt idx="11">
                  <c:v>0.12081</c:v>
                </c:pt>
                <c:pt idx="12">
                  <c:v>0.12081</c:v>
                </c:pt>
                <c:pt idx="13">
                  <c:v>0.12082</c:v>
                </c:pt>
                <c:pt idx="14">
                  <c:v>0.12081</c:v>
                </c:pt>
                <c:pt idx="15">
                  <c:v>0.12082</c:v>
                </c:pt>
                <c:pt idx="16">
                  <c:v>0.12081</c:v>
                </c:pt>
                <c:pt idx="17">
                  <c:v>0.12082</c:v>
                </c:pt>
                <c:pt idx="18">
                  <c:v>0.12082</c:v>
                </c:pt>
                <c:pt idx="19">
                  <c:v>0.12082</c:v>
                </c:pt>
                <c:pt idx="20">
                  <c:v>0.12082</c:v>
                </c:pt>
                <c:pt idx="21">
                  <c:v>0.12082</c:v>
                </c:pt>
                <c:pt idx="22">
                  <c:v>0.12082</c:v>
                </c:pt>
                <c:pt idx="23">
                  <c:v>0.12082</c:v>
                </c:pt>
                <c:pt idx="24">
                  <c:v>0.12082</c:v>
                </c:pt>
                <c:pt idx="25">
                  <c:v>0.12082</c:v>
                </c:pt>
                <c:pt idx="26">
                  <c:v>0.12082</c:v>
                </c:pt>
                <c:pt idx="27">
                  <c:v>0.12081</c:v>
                </c:pt>
                <c:pt idx="28">
                  <c:v>0.12082</c:v>
                </c:pt>
                <c:pt idx="29">
                  <c:v>0.12082</c:v>
                </c:pt>
                <c:pt idx="30">
                  <c:v>0.12082</c:v>
                </c:pt>
                <c:pt idx="31">
                  <c:v>0.1208</c:v>
                </c:pt>
                <c:pt idx="32">
                  <c:v>0.12082</c:v>
                </c:pt>
                <c:pt idx="33">
                  <c:v>0.12082</c:v>
                </c:pt>
                <c:pt idx="34">
                  <c:v>0.12081</c:v>
                </c:pt>
                <c:pt idx="35">
                  <c:v>0.12081</c:v>
                </c:pt>
                <c:pt idx="36">
                  <c:v>0.12082</c:v>
                </c:pt>
                <c:pt idx="37">
                  <c:v>0.12081</c:v>
                </c:pt>
                <c:pt idx="38">
                  <c:v>0.12081</c:v>
                </c:pt>
                <c:pt idx="39">
                  <c:v>0.12081</c:v>
                </c:pt>
                <c:pt idx="40">
                  <c:v>0.12082</c:v>
                </c:pt>
                <c:pt idx="41">
                  <c:v>0.12082</c:v>
                </c:pt>
                <c:pt idx="42">
                  <c:v>0.12081</c:v>
                </c:pt>
                <c:pt idx="43">
                  <c:v>0.12082</c:v>
                </c:pt>
                <c:pt idx="44">
                  <c:v>0.12082</c:v>
                </c:pt>
                <c:pt idx="45">
                  <c:v>0.12082</c:v>
                </c:pt>
                <c:pt idx="46">
                  <c:v>0.12082</c:v>
                </c:pt>
                <c:pt idx="47">
                  <c:v>0.12082</c:v>
                </c:pt>
                <c:pt idx="48">
                  <c:v>0.12082</c:v>
                </c:pt>
                <c:pt idx="49">
                  <c:v>0.12081</c:v>
                </c:pt>
                <c:pt idx="50">
                  <c:v>0.12081</c:v>
                </c:pt>
                <c:pt idx="51">
                  <c:v>0.12082</c:v>
                </c:pt>
                <c:pt idx="52">
                  <c:v>0.12082</c:v>
                </c:pt>
                <c:pt idx="53">
                  <c:v>0.12082</c:v>
                </c:pt>
                <c:pt idx="54">
                  <c:v>0.12082</c:v>
                </c:pt>
                <c:pt idx="55">
                  <c:v>0.12082</c:v>
                </c:pt>
                <c:pt idx="56">
                  <c:v>0.12082</c:v>
                </c:pt>
                <c:pt idx="57">
                  <c:v>0.12082</c:v>
                </c:pt>
                <c:pt idx="58">
                  <c:v>0.12082</c:v>
                </c:pt>
                <c:pt idx="59">
                  <c:v>0.12082</c:v>
                </c:pt>
                <c:pt idx="60">
                  <c:v>0.12082</c:v>
                </c:pt>
                <c:pt idx="61">
                  <c:v>0.12082</c:v>
                </c:pt>
                <c:pt idx="62">
                  <c:v>0.12082</c:v>
                </c:pt>
                <c:pt idx="63">
                  <c:v>0.12082</c:v>
                </c:pt>
                <c:pt idx="64">
                  <c:v>0.12082</c:v>
                </c:pt>
                <c:pt idx="65">
                  <c:v>0.12082</c:v>
                </c:pt>
                <c:pt idx="66">
                  <c:v>0.12152</c:v>
                </c:pt>
                <c:pt idx="67">
                  <c:v>0.12343</c:v>
                </c:pt>
                <c:pt idx="68">
                  <c:v>0.12358</c:v>
                </c:pt>
                <c:pt idx="69">
                  <c:v>0.12361999999999999</c:v>
                </c:pt>
                <c:pt idx="70">
                  <c:v>0.1237</c:v>
                </c:pt>
                <c:pt idx="71">
                  <c:v>0.12383</c:v>
                </c:pt>
                <c:pt idx="72">
                  <c:v>0.12397</c:v>
                </c:pt>
                <c:pt idx="73">
                  <c:v>0.12422999999999999</c:v>
                </c:pt>
                <c:pt idx="74">
                  <c:v>0.12446</c:v>
                </c:pt>
                <c:pt idx="75">
                  <c:v>0.12476</c:v>
                </c:pt>
                <c:pt idx="76">
                  <c:v>0.12477000000000001</c:v>
                </c:pt>
                <c:pt idx="77">
                  <c:v>0.1249</c:v>
                </c:pt>
                <c:pt idx="78">
                  <c:v>0.12514</c:v>
                </c:pt>
                <c:pt idx="79">
                  <c:v>0.12542</c:v>
                </c:pt>
                <c:pt idx="80">
                  <c:v>0.12601000000000001</c:v>
                </c:pt>
                <c:pt idx="81">
                  <c:v>0.12653</c:v>
                </c:pt>
                <c:pt idx="82">
                  <c:v>0.12712828642511445</c:v>
                </c:pt>
                <c:pt idx="83">
                  <c:v>0.12781251437890787</c:v>
                </c:pt>
                <c:pt idx="84">
                  <c:v>0.12837646140554254</c:v>
                </c:pt>
                <c:pt idx="85">
                  <c:v>0.12895521772154184</c:v>
                </c:pt>
                <c:pt idx="86">
                  <c:v>0.12921599487270932</c:v>
                </c:pt>
                <c:pt idx="87">
                  <c:v>0.12943794162607708</c:v>
                </c:pt>
                <c:pt idx="88">
                  <c:v>0.13031998769779315</c:v>
                </c:pt>
                <c:pt idx="89">
                  <c:v>0.13100974450479627</c:v>
                </c:pt>
                <c:pt idx="90">
                  <c:v>0.13193377979724416</c:v>
                </c:pt>
                <c:pt idx="91">
                  <c:v>0.13200814754286636</c:v>
                </c:pt>
                <c:pt idx="92">
                  <c:v>0.13290290512460312</c:v>
                </c:pt>
                <c:pt idx="93">
                  <c:v>0.13332213427405432</c:v>
                </c:pt>
                <c:pt idx="94">
                  <c:v>0.13471079612733403</c:v>
                </c:pt>
                <c:pt idx="95">
                  <c:v>0.13564913537241113</c:v>
                </c:pt>
                <c:pt idx="96">
                  <c:v>0.13797271175706868</c:v>
                </c:pt>
                <c:pt idx="97">
                  <c:v>0.13956656208478946</c:v>
                </c:pt>
                <c:pt idx="98">
                  <c:v>0.14133856097557529</c:v>
                </c:pt>
                <c:pt idx="99">
                  <c:v>0.14284163433684344</c:v>
                </c:pt>
                <c:pt idx="100">
                  <c:v>0.14338706046488953</c:v>
                </c:pt>
                <c:pt idx="101">
                  <c:v>0.14496178082648509</c:v>
                </c:pt>
                <c:pt idx="102">
                  <c:v>0.14624950457980324</c:v>
                </c:pt>
                <c:pt idx="103">
                  <c:v>0.14595344085236811</c:v>
                </c:pt>
                <c:pt idx="104">
                  <c:v>0.14639980909464895</c:v>
                </c:pt>
                <c:pt idx="105">
                  <c:v>0.14637966493694696</c:v>
                </c:pt>
                <c:pt idx="106">
                  <c:v>0.14644375973851001</c:v>
                </c:pt>
                <c:pt idx="107">
                  <c:v>0.14614135668867068</c:v>
                </c:pt>
                <c:pt idx="108">
                  <c:v>0.14623988020029013</c:v>
                </c:pt>
                <c:pt idx="109">
                  <c:v>0.1462895127974066</c:v>
                </c:pt>
                <c:pt idx="110">
                  <c:v>0.14623688620722899</c:v>
                </c:pt>
                <c:pt idx="111">
                  <c:v>0.14638787908375475</c:v>
                </c:pt>
                <c:pt idx="112">
                  <c:v>0.14652974467623001</c:v>
                </c:pt>
                <c:pt idx="113">
                  <c:v>0.14634334543548499</c:v>
                </c:pt>
                <c:pt idx="114">
                  <c:v>0.14636946452958799</c:v>
                </c:pt>
                <c:pt idx="115">
                  <c:v>0.14636543266667401</c:v>
                </c:pt>
                <c:pt idx="116">
                  <c:v>0.146436273596209</c:v>
                </c:pt>
                <c:pt idx="117">
                  <c:v>0.146465494682326</c:v>
                </c:pt>
                <c:pt idx="118">
                  <c:v>0.146468845379117</c:v>
                </c:pt>
                <c:pt idx="119">
                  <c:v>0.14645832388909599</c:v>
                </c:pt>
                <c:pt idx="120">
                  <c:v>0.14647022183300601</c:v>
                </c:pt>
                <c:pt idx="121">
                  <c:v>0.146476364573812</c:v>
                </c:pt>
                <c:pt idx="122">
                  <c:v>0.146489257560597</c:v>
                </c:pt>
                <c:pt idx="123">
                  <c:v>0.146495309010927</c:v>
                </c:pt>
                <c:pt idx="124">
                  <c:v>0.14646875397489201</c:v>
                </c:pt>
                <c:pt idx="125">
                  <c:v>0.14670285337049799</c:v>
                </c:pt>
                <c:pt idx="126">
                  <c:v>0.14754350601310101</c:v>
                </c:pt>
                <c:pt idx="127">
                  <c:v>0.14727274309541899</c:v>
                </c:pt>
                <c:pt idx="128">
                  <c:v>0.14832342183879199</c:v>
                </c:pt>
                <c:pt idx="129">
                  <c:v>0.14985374274707899</c:v>
                </c:pt>
                <c:pt idx="130">
                  <c:v>0.15024535065762401</c:v>
                </c:pt>
                <c:pt idx="131">
                  <c:v>0.15029436224376599</c:v>
                </c:pt>
                <c:pt idx="132">
                  <c:v>0.15143750054796501</c:v>
                </c:pt>
                <c:pt idx="133">
                  <c:v>0.15188252971201999</c:v>
                </c:pt>
                <c:pt idx="134">
                  <c:v>0.15229407854136701</c:v>
                </c:pt>
                <c:pt idx="135">
                  <c:v>0.15315851140137501</c:v>
                </c:pt>
                <c:pt idx="136">
                  <c:v>0.15385775235363899</c:v>
                </c:pt>
                <c:pt idx="137">
                  <c:v>0.154372490528145</c:v>
                </c:pt>
                <c:pt idx="138">
                  <c:v>0.154769652457007</c:v>
                </c:pt>
                <c:pt idx="139">
                  <c:v>0.156029946895547</c:v>
                </c:pt>
                <c:pt idx="140">
                  <c:v>0.156671053456163</c:v>
                </c:pt>
                <c:pt idx="141">
                  <c:v>0.1573192794777</c:v>
                </c:pt>
                <c:pt idx="142">
                  <c:v>0.157748611812216</c:v>
                </c:pt>
                <c:pt idx="143">
                  <c:v>0.15801283064184801</c:v>
                </c:pt>
                <c:pt idx="144">
                  <c:v>0.15833306944488401</c:v>
                </c:pt>
                <c:pt idx="145">
                  <c:v>0.158721088953647</c:v>
                </c:pt>
                <c:pt idx="146">
                  <c:v>0.15852542531651101</c:v>
                </c:pt>
                <c:pt idx="147">
                  <c:v>0.15881631398545801</c:v>
                </c:pt>
                <c:pt idx="148">
                  <c:v>0.15859505923525499</c:v>
                </c:pt>
                <c:pt idx="149">
                  <c:v>0.15828319713064201</c:v>
                </c:pt>
                <c:pt idx="150">
                  <c:v>0.15812717189553099</c:v>
                </c:pt>
                <c:pt idx="151">
                  <c:v>0.157719729298085</c:v>
                </c:pt>
                <c:pt idx="152">
                  <c:v>0.15774337311787201</c:v>
                </c:pt>
                <c:pt idx="153">
                  <c:v>0.158369344762673</c:v>
                </c:pt>
                <c:pt idx="154">
                  <c:v>0.15883705859181399</c:v>
                </c:pt>
                <c:pt idx="155">
                  <c:v>0.158981248161779</c:v>
                </c:pt>
                <c:pt idx="156">
                  <c:v>0.159267970875756</c:v>
                </c:pt>
                <c:pt idx="157">
                  <c:v>0.15912924477260401</c:v>
                </c:pt>
                <c:pt idx="158">
                  <c:v>0.159373243748794</c:v>
                </c:pt>
                <c:pt idx="159">
                  <c:v>0.160075128585145</c:v>
                </c:pt>
                <c:pt idx="160">
                  <c:v>0.16134745097918701</c:v>
                </c:pt>
                <c:pt idx="161">
                  <c:v>0.16205406771915401</c:v>
                </c:pt>
                <c:pt idx="162">
                  <c:v>0.16202859804755501</c:v>
                </c:pt>
                <c:pt idx="163">
                  <c:v>0.162054497454271</c:v>
                </c:pt>
                <c:pt idx="164">
                  <c:v>0.1623859915018</c:v>
                </c:pt>
                <c:pt idx="165">
                  <c:v>0.162854723301254</c:v>
                </c:pt>
                <c:pt idx="166">
                  <c:v>0.16292957669180899</c:v>
                </c:pt>
                <c:pt idx="167">
                  <c:v>0.163473484600798</c:v>
                </c:pt>
                <c:pt idx="168">
                  <c:v>0.16382925887092301</c:v>
                </c:pt>
                <c:pt idx="169">
                  <c:v>0.16357866497998899</c:v>
                </c:pt>
                <c:pt idx="170">
                  <c:v>0.16294858028905301</c:v>
                </c:pt>
                <c:pt idx="171">
                  <c:v>0.16246663341516199</c:v>
                </c:pt>
                <c:pt idx="172">
                  <c:v>0.16226171191514799</c:v>
                </c:pt>
                <c:pt idx="173">
                  <c:v>0.16243359559913301</c:v>
                </c:pt>
                <c:pt idx="174">
                  <c:v>0.16214025131738999</c:v>
                </c:pt>
                <c:pt idx="175">
                  <c:v>0.162321475363079</c:v>
                </c:pt>
                <c:pt idx="176">
                  <c:v>0.16254678299598099</c:v>
                </c:pt>
                <c:pt idx="177">
                  <c:v>0.16275932587002001</c:v>
                </c:pt>
                <c:pt idx="178">
                  <c:v>0.16275202829715299</c:v>
                </c:pt>
                <c:pt idx="179">
                  <c:v>0.163286125500161</c:v>
                </c:pt>
                <c:pt idx="180">
                  <c:v>0.16320177838401001</c:v>
                </c:pt>
                <c:pt idx="181" formatCode="0.0000">
                  <c:v>0.16266775111834078</c:v>
                </c:pt>
                <c:pt idx="182" formatCode="0.0000">
                  <c:v>0.16280811435641954</c:v>
                </c:pt>
                <c:pt idx="183" formatCode="0.0000">
                  <c:v>0.16356707067733126</c:v>
                </c:pt>
                <c:pt idx="184" formatCode="0.0000">
                  <c:v>0.16340937316164456</c:v>
                </c:pt>
                <c:pt idx="185" formatCode="0.0000">
                  <c:v>0.163569746139754</c:v>
                </c:pt>
                <c:pt idx="186" formatCode="0.0000">
                  <c:v>0.16347348460079775</c:v>
                </c:pt>
                <c:pt idx="187" formatCode="0.0000">
                  <c:v>0.15651166794484528</c:v>
                </c:pt>
                <c:pt idx="188" formatCode="0.0000">
                  <c:v>0.15720057221008285</c:v>
                </c:pt>
                <c:pt idx="189" formatCode="0.0000">
                  <c:v>0.15749271596188677</c:v>
                </c:pt>
                <c:pt idx="190" formatCode="0.0000">
                  <c:v>0.1563086157308991</c:v>
                </c:pt>
                <c:pt idx="191" formatCode="0.0000">
                  <c:v>0.15404760070861895</c:v>
                </c:pt>
                <c:pt idx="192" formatCode="0.0000">
                  <c:v>0.15206118942262367</c:v>
                </c:pt>
                <c:pt idx="193" formatCode="0.0000">
                  <c:v>0.1527277170260859</c:v>
                </c:pt>
                <c:pt idx="194" formatCode="0.0000">
                  <c:v>0.1546240316670017</c:v>
                </c:pt>
                <c:pt idx="195" formatCode="0.0000">
                  <c:v>0.15421151651605342</c:v>
                </c:pt>
                <c:pt idx="196" formatCode="0.0000">
                  <c:v>0.1518672073139247</c:v>
                </c:pt>
                <c:pt idx="197" formatCode="0.0000">
                  <c:v>0.15050041387613816</c:v>
                </c:pt>
                <c:pt idx="198" formatCode="0.0000">
                  <c:v>0.15030361329886371</c:v>
                </c:pt>
                <c:pt idx="199" formatCode="0.0000">
                  <c:v>0.14972749595735763</c:v>
                </c:pt>
                <c:pt idx="200" formatCode="0.0000">
                  <c:v>0.14991604701367234</c:v>
                </c:pt>
                <c:pt idx="201" formatCode="0.0000">
                  <c:v>0.14771266931564719</c:v>
                </c:pt>
                <c:pt idx="202" formatCode="0.0000">
                  <c:v>0.14522640797002528</c:v>
                </c:pt>
                <c:pt idx="203" formatCode="0.0000">
                  <c:v>0.14388903277792167</c:v>
                </c:pt>
                <c:pt idx="204" formatCode="0.0000">
                  <c:v>0.14534249960030812</c:v>
                </c:pt>
                <c:pt idx="205" formatCode="0.0000">
                  <c:v>0.14557735980900249</c:v>
                </c:pt>
                <c:pt idx="206" formatCode="0.0000">
                  <c:v>0.14511681903932666</c:v>
                </c:pt>
                <c:pt idx="207" formatCode="0.0000">
                  <c:v>0.14497586151905706</c:v>
                </c:pt>
                <c:pt idx="208" formatCode="0.0000">
                  <c:v>0.14643646853812473</c:v>
                </c:pt>
                <c:pt idx="209" formatCode="0.0000">
                  <c:v>0.14744913005013272</c:v>
                </c:pt>
                <c:pt idx="210" formatCode="0.0000">
                  <c:v>0.14866572511707427</c:v>
                </c:pt>
                <c:pt idx="211" formatCode="0.0000">
                  <c:v>0.15161393028791487</c:v>
                </c:pt>
                <c:pt idx="212" formatCode="0.0000">
                  <c:v>0.15041891668296203</c:v>
                </c:pt>
                <c:pt idx="213" formatCode="0.0000">
                  <c:v>0.15086369465188204</c:v>
                </c:pt>
                <c:pt idx="214" formatCode="0.0000">
                  <c:v>0.15134775172914805</c:v>
                </c:pt>
                <c:pt idx="215" formatCode="0.0000">
                  <c:v>0.1535720867375146</c:v>
                </c:pt>
                <c:pt idx="216" formatCode="0.0000">
                  <c:v>0.15883100381194409</c:v>
                </c:pt>
                <c:pt idx="217" formatCode="0.0000">
                  <c:v>0.15794045644791913</c:v>
                </c:pt>
                <c:pt idx="218" formatCode="0.0000">
                  <c:v>0.15935239187940209</c:v>
                </c:pt>
                <c:pt idx="219" formatCode="0.0000">
                  <c:v>0.15771129370574227</c:v>
                </c:pt>
                <c:pt idx="220" formatCode="0.0000">
                  <c:v>0.15620118712902217</c:v>
                </c:pt>
                <c:pt idx="221" formatCode="0.0000">
                  <c:v>0.15094795314575535</c:v>
                </c:pt>
                <c:pt idx="222" formatCode="0.0000">
                  <c:v>0.1463935938163346</c:v>
                </c:pt>
                <c:pt idx="223" formatCode="0.0000">
                  <c:v>0.14598540145985403</c:v>
                </c:pt>
                <c:pt idx="224" formatCode="0.0000">
                  <c:v>0.14577259475218657</c:v>
                </c:pt>
                <c:pt idx="225" formatCode="0.0000">
                  <c:v>0.14409221902017291</c:v>
                </c:pt>
                <c:pt idx="226" formatCode="0.0000">
                  <c:v>0.14409221902017291</c:v>
                </c:pt>
                <c:pt idx="227" formatCode="0.0000">
                  <c:v>0.14513788098693758</c:v>
                </c:pt>
                <c:pt idx="228" formatCode="0.0000">
                  <c:v>0.14732665265426492</c:v>
                </c:pt>
                <c:pt idx="229" formatCode="0.0000">
                  <c:v>0.14846455832854347</c:v>
                </c:pt>
                <c:pt idx="230" formatCode="0.0000">
                  <c:v>0.14899545138171985</c:v>
                </c:pt>
                <c:pt idx="231" formatCode="0.0000">
                  <c:v>0.14888337468982646</c:v>
                </c:pt>
                <c:pt idx="232" formatCode="0.0000">
                  <c:v>0.14555483203738454</c:v>
                </c:pt>
                <c:pt idx="233" formatCode="0.0000">
                  <c:v>0.14489868912443815</c:v>
                </c:pt>
                <c:pt idx="234" formatCode="0.0000">
                  <c:v>0.14540224871186821</c:v>
                </c:pt>
                <c:pt idx="235" formatCode="0.0000">
                  <c:v>0.14160048453111249</c:v>
                </c:pt>
                <c:pt idx="236" formatCode="0.0000">
                  <c:v>0.14053088129134561</c:v>
                </c:pt>
                <c:pt idx="237" formatCode="0.0000">
                  <c:v>0.14118076951824146</c:v>
                </c:pt>
                <c:pt idx="238" formatCode="0.0000">
                  <c:v>0.14248432672406022</c:v>
                </c:pt>
                <c:pt idx="239" formatCode="0.0000">
                  <c:v>0.14243903609255246</c:v>
                </c:pt>
                <c:pt idx="240" formatCode="0.0000">
                  <c:v>0.14448709489430775</c:v>
                </c:pt>
                <c:pt idx="241" formatCode="0.0000">
                  <c:v>0.14286401751663233</c:v>
                </c:pt>
                <c:pt idx="242" formatCode="0.0000">
                  <c:v>0.14248926149111121</c:v>
                </c:pt>
                <c:pt idx="243" formatCode="0.0000">
                  <c:v>0.14139071911319739</c:v>
                </c:pt>
                <c:pt idx="244" formatCode="0.0000">
                  <c:v>0.14062498707490931</c:v>
                </c:pt>
                <c:pt idx="245" formatCode="0.0000">
                  <c:v>0.14112712590374282</c:v>
                </c:pt>
                <c:pt idx="246" formatCode="0.0000">
                  <c:v>0.1426934821694302</c:v>
                </c:pt>
                <c:pt idx="247" formatCode="0.0000">
                  <c:v>0.14431482071975982</c:v>
                </c:pt>
                <c:pt idx="248" formatCode="0.0000">
                  <c:v>0.14686368920118636</c:v>
                </c:pt>
                <c:pt idx="249" formatCode="0.0000">
                  <c:v>0.14920459032895628</c:v>
                </c:pt>
                <c:pt idx="250" formatCode="0.0000">
                  <c:v>0.15132786216739733</c:v>
                </c:pt>
                <c:pt idx="251" formatCode="0.0000">
                  <c:v>0.15280747785864582</c:v>
                </c:pt>
                <c:pt idx="252" formatCode="0.0000">
                  <c:v>0.1545942145962976</c:v>
                </c:pt>
                <c:pt idx="253" formatCode="0.0000">
                  <c:v>0.15480834726608458</c:v>
                </c:pt>
                <c:pt idx="254" formatCode="0.0000">
                  <c:v>0.15362368209248814</c:v>
                </c:pt>
                <c:pt idx="255" formatCode="0.0000">
                  <c:v>0.1533945109600377</c:v>
                </c:pt>
                <c:pt idx="256" formatCode="0.0000">
                  <c:v>0.15549938140402336</c:v>
                </c:pt>
                <c:pt idx="257" formatCode="0.0000">
                  <c:v>0.15565436725387885</c:v>
                </c:pt>
                <c:pt idx="258" formatCode="0.0000">
                  <c:v>0.15444707176074296</c:v>
                </c:pt>
                <c:pt idx="259" formatCode="0.0000">
                  <c:v>0.15441327168032529</c:v>
                </c:pt>
                <c:pt idx="260" formatCode="0.0000">
                  <c:v>0.15489001442299366</c:v>
                </c:pt>
                <c:pt idx="261" formatCode="0.0000">
                  <c:v>0.15597330984721902</c:v>
                </c:pt>
                <c:pt idx="262" formatCode="0.0000">
                  <c:v>0.15649280837299123</c:v>
                </c:pt>
                <c:pt idx="263" formatCode="0.0000">
                  <c:v>0.15705577697340592</c:v>
                </c:pt>
                <c:pt idx="264" formatCode="0.0000">
                  <c:v>0.1573328928012335</c:v>
                </c:pt>
                <c:pt idx="265" formatCode="0.0000">
                  <c:v>0.15769454776357603</c:v>
                </c:pt>
                <c:pt idx="266" formatCode="0.0000">
                  <c:v>0.1576071128775289</c:v>
                </c:pt>
                <c:pt idx="267" formatCode="0.0000">
                  <c:v>0.15543587901852876</c:v>
                </c:pt>
                <c:pt idx="268" formatCode="0.0000">
                  <c:v>0.14886601314486894</c:v>
                </c:pt>
                <c:pt idx="269" formatCode="0.0000">
                  <c:v>0.14925373134328357</c:v>
                </c:pt>
                <c:pt idx="270" formatCode="0.0000">
                  <c:v>0.14836795252225518</c:v>
                </c:pt>
                <c:pt idx="271" formatCode="0.0000">
                  <c:v>0.14705882352941177</c:v>
                </c:pt>
                <c:pt idx="272" formatCode="0.0000">
                  <c:v>0.14224751066856328</c:v>
                </c:pt>
                <c:pt idx="273" formatCode="0.0000">
                  <c:v>0.13831258644536651</c:v>
                </c:pt>
                <c:pt idx="274" formatCode="0.0000">
                  <c:v>0.1392757660167131</c:v>
                </c:pt>
                <c:pt idx="275" formatCode="0.0000">
                  <c:v>0.14326647564469913</c:v>
                </c:pt>
              </c:numCache>
            </c:numRef>
          </c:val>
          <c:smooth val="0"/>
          <c:extLst>
            <c:ext xmlns:c16="http://schemas.microsoft.com/office/drawing/2014/chart" uri="{C3380CC4-5D6E-409C-BE32-E72D297353CC}">
              <c16:uniqueId val="{00000000-C186-9A42-8B24-0DE8438649E1}"/>
            </c:ext>
          </c:extLst>
        </c:ser>
        <c:dLbls>
          <c:showLegendKey val="0"/>
          <c:showVal val="0"/>
          <c:showCatName val="0"/>
          <c:showSerName val="0"/>
          <c:showPercent val="0"/>
          <c:showBubbleSize val="0"/>
        </c:dLbls>
        <c:smooth val="0"/>
        <c:axId val="1309475967"/>
        <c:axId val="1020908432"/>
      </c:lineChart>
      <c:catAx>
        <c:axId val="130947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0908432"/>
        <c:crosses val="autoZero"/>
        <c:auto val="1"/>
        <c:lblAlgn val="ctr"/>
        <c:lblOffset val="100"/>
        <c:noMultiLvlLbl val="0"/>
      </c:catAx>
      <c:valAx>
        <c:axId val="1020908432"/>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09475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numRef>
              <c:f>Sheet2!$J$1:$J$12</c:f>
              <c:numCache>
                <c:formatCode>General</c:formatCode>
                <c:ptCount val="12"/>
              </c:numCache>
            </c:numRef>
          </c:cat>
          <c:val>
            <c:numRef>
              <c:f>Sheet2!$I$1:$I$12</c:f>
              <c:numCache>
                <c:formatCode>0.0%</c:formatCode>
                <c:ptCount val="12"/>
                <c:pt idx="0">
                  <c:v>3.3489913067834498E-2</c:v>
                </c:pt>
                <c:pt idx="1">
                  <c:v>-2.620867513590457E-2</c:v>
                </c:pt>
                <c:pt idx="2">
                  <c:v>-9.3670076657753568E-3</c:v>
                </c:pt>
                <c:pt idx="3">
                  <c:v>-9.2103615409779831E-3</c:v>
                </c:pt>
                <c:pt idx="4">
                  <c:v>3.2073432984082065E-2</c:v>
                </c:pt>
                <c:pt idx="5">
                  <c:v>5.6869732980098814E-2</c:v>
                </c:pt>
                <c:pt idx="6">
                  <c:v>-1.6815643404698561E-3</c:v>
                </c:pt>
                <c:pt idx="7">
                  <c:v>9.2328143265820971E-3</c:v>
                </c:pt>
                <c:pt idx="8">
                  <c:v>-2.292497101817162E-3</c:v>
                </c:pt>
                <c:pt idx="9">
                  <c:v>-1.5732687286411615E-2</c:v>
                </c:pt>
                <c:pt idx="10">
                  <c:v>0</c:v>
                </c:pt>
                <c:pt idx="11">
                  <c:v>-2.6966231403867374E-2</c:v>
                </c:pt>
              </c:numCache>
            </c:numRef>
          </c:val>
          <c:extLst>
            <c:ext xmlns:c16="http://schemas.microsoft.com/office/drawing/2014/chart" uri="{C3380CC4-5D6E-409C-BE32-E72D297353CC}">
              <c16:uniqueId val="{00000000-E4E0-884D-BD87-6775741D5891}"/>
            </c:ext>
          </c:extLst>
        </c:ser>
        <c:dLbls>
          <c:showLegendKey val="0"/>
          <c:showVal val="0"/>
          <c:showCatName val="0"/>
          <c:showSerName val="0"/>
          <c:showPercent val="0"/>
          <c:showBubbleSize val="0"/>
        </c:dLbls>
        <c:gapWidth val="182"/>
        <c:axId val="649635296"/>
        <c:axId val="649636944"/>
      </c:barChart>
      <c:catAx>
        <c:axId val="649635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636944"/>
        <c:crosses val="autoZero"/>
        <c:auto val="1"/>
        <c:lblAlgn val="ctr"/>
        <c:lblOffset val="100"/>
        <c:noMultiLvlLbl val="0"/>
      </c:catAx>
      <c:valAx>
        <c:axId val="6496369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9635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rgbClr val="000000"/>
                </a:solidFill>
                <a:latin typeface="Arial"/>
                <a:ea typeface="Arial"/>
                <a:cs typeface="Arial"/>
              </a:defRPr>
            </a:pPr>
            <a:r>
              <a:rPr lang="en-US" sz="2400"/>
              <a:t>Trade-Weighted Dollar Index </a:t>
            </a:r>
          </a:p>
          <a:p>
            <a:pPr>
              <a:defRPr sz="2400" b="1" i="0" u="none" strike="noStrike" baseline="0">
                <a:solidFill>
                  <a:srgbClr val="000000"/>
                </a:solidFill>
                <a:latin typeface="Arial"/>
                <a:ea typeface="Arial"/>
                <a:cs typeface="Arial"/>
              </a:defRPr>
            </a:pPr>
            <a:r>
              <a:rPr lang="en-US" sz="2400"/>
              <a:t>(Nominal)</a:t>
            </a:r>
          </a:p>
        </c:rich>
      </c:tx>
      <c:layout>
        <c:manualLayout>
          <c:xMode val="edge"/>
          <c:yMode val="edge"/>
          <c:x val="0.19249857481585067"/>
          <c:y val="5.7014114081811153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nominal'!$H$3:$H$14</c:f>
              <c:strCache>
                <c:ptCount val="12"/>
                <c:pt idx="0">
                  <c:v>30.82530461</c:v>
                </c:pt>
                <c:pt idx="1">
                  <c:v>29.56484731</c:v>
                </c:pt>
                <c:pt idx="2">
                  <c:v>28.66192793</c:v>
                </c:pt>
                <c:pt idx="3">
                  <c:v>28.82817399</c:v>
                </c:pt>
                <c:pt idx="4">
                  <c:v>28.65085696</c:v>
                </c:pt>
                <c:pt idx="5">
                  <c:v>28.20956078</c:v>
                </c:pt>
                <c:pt idx="6">
                  <c:v>27.80265721</c:v>
                </c:pt>
                <c:pt idx="7">
                  <c:v>28.11455007</c:v>
                </c:pt>
                <c:pt idx="8">
                  <c:v>28.1934988</c:v>
                </c:pt>
                <c:pt idx="9">
                  <c:v>28.09821585</c:v>
                </c:pt>
                <c:pt idx="10">
                  <c:v>28.97708763</c:v>
                </c:pt>
                <c:pt idx="11">
                  <c:v>29.31983401</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nominal'!$G$15:$G$602</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nominal'!$H$15:$H$602</c:f>
              <c:numCache>
                <c:formatCode>General</c:formatCode>
                <c:ptCount val="588"/>
                <c:pt idx="0">
                  <c:v>30.215221496559376</c:v>
                </c:pt>
                <c:pt idx="1">
                  <c:v>29.749333246217496</c:v>
                </c:pt>
                <c:pt idx="2">
                  <c:v>29.298055048136035</c:v>
                </c:pt>
                <c:pt idx="3">
                  <c:v>29.009211592577365</c:v>
                </c:pt>
                <c:pt idx="4">
                  <c:v>28.844689699731667</c:v>
                </c:pt>
                <c:pt idx="5">
                  <c:v>29.129721837309354</c:v>
                </c:pt>
                <c:pt idx="6">
                  <c:v>29.371922020434109</c:v>
                </c:pt>
                <c:pt idx="7">
                  <c:v>29.780005281397777</c:v>
                </c:pt>
                <c:pt idx="8">
                  <c:v>29.927920717326341</c:v>
                </c:pt>
                <c:pt idx="9">
                  <c:v>29.880551479562708</c:v>
                </c:pt>
                <c:pt idx="10">
                  <c:v>29.79443384232578</c:v>
                </c:pt>
                <c:pt idx="11">
                  <c:v>29.796339501316268</c:v>
                </c:pt>
                <c:pt idx="12">
                  <c:v>29.646336915064779</c:v>
                </c:pt>
                <c:pt idx="13">
                  <c:v>29.390252645009312</c:v>
                </c:pt>
                <c:pt idx="14">
                  <c:v>29.298508776467109</c:v>
                </c:pt>
                <c:pt idx="15">
                  <c:v>29.722472529018194</c:v>
                </c:pt>
                <c:pt idx="16">
                  <c:v>29.849516461717581</c:v>
                </c:pt>
                <c:pt idx="17">
                  <c:v>29.986179435035627</c:v>
                </c:pt>
                <c:pt idx="18">
                  <c:v>30.72938644132703</c:v>
                </c:pt>
                <c:pt idx="19">
                  <c:v>31.301174884140472</c:v>
                </c:pt>
                <c:pt idx="20">
                  <c:v>31.581306755742613</c:v>
                </c:pt>
                <c:pt idx="21">
                  <c:v>31.656534913033894</c:v>
                </c:pt>
                <c:pt idx="22">
                  <c:v>31.668422595307906</c:v>
                </c:pt>
                <c:pt idx="23">
                  <c:v>31.888753072875126</c:v>
                </c:pt>
                <c:pt idx="24">
                  <c:v>31.85073063873152</c:v>
                </c:pt>
                <c:pt idx="25">
                  <c:v>31.832218522823897</c:v>
                </c:pt>
                <c:pt idx="26">
                  <c:v>32.082495070241684</c:v>
                </c:pt>
                <c:pt idx="27">
                  <c:v>32.286400582224196</c:v>
                </c:pt>
                <c:pt idx="28">
                  <c:v>32.392482266028182</c:v>
                </c:pt>
                <c:pt idx="29">
                  <c:v>32.496476799509246</c:v>
                </c:pt>
                <c:pt idx="30">
                  <c:v>32.379687127092033</c:v>
                </c:pt>
                <c:pt idx="31">
                  <c:v>32.357091456204785</c:v>
                </c:pt>
                <c:pt idx="32">
                  <c:v>32.729602416012618</c:v>
                </c:pt>
                <c:pt idx="33">
                  <c:v>32.953108991897317</c:v>
                </c:pt>
                <c:pt idx="34">
                  <c:v>33.353388125566596</c:v>
                </c:pt>
                <c:pt idx="35">
                  <c:v>33.410648640947528</c:v>
                </c:pt>
                <c:pt idx="36">
                  <c:v>33.372898443802569</c:v>
                </c:pt>
                <c:pt idx="37">
                  <c:v>33.554571267562693</c:v>
                </c:pt>
                <c:pt idx="38">
                  <c:v>33.638873991475357</c:v>
                </c:pt>
                <c:pt idx="39">
                  <c:v>33.548672799258789</c:v>
                </c:pt>
                <c:pt idx="40">
                  <c:v>33.59449936069678</c:v>
                </c:pt>
                <c:pt idx="41">
                  <c:v>33.604118401315453</c:v>
                </c:pt>
                <c:pt idx="42">
                  <c:v>33.368088923493239</c:v>
                </c:pt>
                <c:pt idx="43">
                  <c:v>33.608655684626143</c:v>
                </c:pt>
                <c:pt idx="44">
                  <c:v>33.723448952386654</c:v>
                </c:pt>
                <c:pt idx="45">
                  <c:v>33.475168809625579</c:v>
                </c:pt>
                <c:pt idx="46">
                  <c:v>33.259375615369052</c:v>
                </c:pt>
                <c:pt idx="47">
                  <c:v>32.812453209265861</c:v>
                </c:pt>
                <c:pt idx="48">
                  <c:v>32.616896298575021</c:v>
                </c:pt>
                <c:pt idx="49">
                  <c:v>32.610090373608983</c:v>
                </c:pt>
                <c:pt idx="50">
                  <c:v>32.425604434196231</c:v>
                </c:pt>
                <c:pt idx="51">
                  <c:v>32.387763491385066</c:v>
                </c:pt>
                <c:pt idx="52">
                  <c:v>32.660998692354951</c:v>
                </c:pt>
                <c:pt idx="53">
                  <c:v>32.251100518067013</c:v>
                </c:pt>
                <c:pt idx="54">
                  <c:v>31.61633458290116</c:v>
                </c:pt>
                <c:pt idx="55">
                  <c:v>31.079120238915195</c:v>
                </c:pt>
                <c:pt idx="56">
                  <c:v>31.153531685210538</c:v>
                </c:pt>
                <c:pt idx="57">
                  <c:v>30.608966942261254</c:v>
                </c:pt>
                <c:pt idx="58">
                  <c:v>31.290829878192099</c:v>
                </c:pt>
                <c:pt idx="59">
                  <c:v>31.44854584607176</c:v>
                </c:pt>
                <c:pt idx="60">
                  <c:v>31.4488180830704</c:v>
                </c:pt>
                <c:pt idx="61">
                  <c:v>31.633576259481789</c:v>
                </c:pt>
                <c:pt idx="62">
                  <c:v>31.735120659975088</c:v>
                </c:pt>
                <c:pt idx="63">
                  <c:v>32.039481624456322</c:v>
                </c:pt>
                <c:pt idx="64">
                  <c:v>32.280774350918939</c:v>
                </c:pt>
                <c:pt idx="65">
                  <c:v>32.281046587917572</c:v>
                </c:pt>
                <c:pt idx="66">
                  <c:v>31.804631840294888</c:v>
                </c:pt>
                <c:pt idx="67">
                  <c:v>31.95917170985707</c:v>
                </c:pt>
                <c:pt idx="68">
                  <c:v>32.008083623946334</c:v>
                </c:pt>
                <c:pt idx="69">
                  <c:v>32.417981798234266</c:v>
                </c:pt>
                <c:pt idx="70">
                  <c:v>32.861637360353761</c:v>
                </c:pt>
                <c:pt idx="71">
                  <c:v>32.564082320838565</c:v>
                </c:pt>
                <c:pt idx="72">
                  <c:v>32.541395904285103</c:v>
                </c:pt>
                <c:pt idx="73">
                  <c:v>32.858007533705212</c:v>
                </c:pt>
                <c:pt idx="74">
                  <c:v>33.708838900126231</c:v>
                </c:pt>
                <c:pt idx="75">
                  <c:v>33.968462251164041</c:v>
                </c:pt>
                <c:pt idx="76">
                  <c:v>32.90347111247835</c:v>
                </c:pt>
                <c:pt idx="77">
                  <c:v>32.389124676378266</c:v>
                </c:pt>
                <c:pt idx="78">
                  <c:v>32.398108497333439</c:v>
                </c:pt>
                <c:pt idx="79">
                  <c:v>32.761544890519893</c:v>
                </c:pt>
                <c:pt idx="80">
                  <c:v>32.56054323985623</c:v>
                </c:pt>
                <c:pt idx="81">
                  <c:v>32.71707951407511</c:v>
                </c:pt>
                <c:pt idx="82">
                  <c:v>33.362916420519049</c:v>
                </c:pt>
                <c:pt idx="83">
                  <c:v>33.699129113841352</c:v>
                </c:pt>
                <c:pt idx="84">
                  <c:v>33.63370148850116</c:v>
                </c:pt>
                <c:pt idx="85">
                  <c:v>34.528725994368322</c:v>
                </c:pt>
                <c:pt idx="86">
                  <c:v>34.751869587588175</c:v>
                </c:pt>
                <c:pt idx="87">
                  <c:v>35.427017344219188</c:v>
                </c:pt>
                <c:pt idx="88">
                  <c:v>36.429756955882176</c:v>
                </c:pt>
                <c:pt idx="89">
                  <c:v>37.156992724919945</c:v>
                </c:pt>
                <c:pt idx="90">
                  <c:v>37.96272349523268</c:v>
                </c:pt>
                <c:pt idx="91">
                  <c:v>38.577706875163905</c:v>
                </c:pt>
                <c:pt idx="92">
                  <c:v>37.965990339216376</c:v>
                </c:pt>
                <c:pt idx="93">
                  <c:v>37.87560765566738</c:v>
                </c:pt>
                <c:pt idx="94">
                  <c:v>37.419156954611736</c:v>
                </c:pt>
                <c:pt idx="95">
                  <c:v>37.593479379408542</c:v>
                </c:pt>
                <c:pt idx="96">
                  <c:v>38.213363025315317</c:v>
                </c:pt>
                <c:pt idx="97">
                  <c:v>39.528630711418806</c:v>
                </c:pt>
                <c:pt idx="98">
                  <c:v>40.67665413469016</c:v>
                </c:pt>
                <c:pt idx="99">
                  <c:v>41.096443586595413</c:v>
                </c:pt>
                <c:pt idx="100">
                  <c:v>40.713315383840552</c:v>
                </c:pt>
                <c:pt idx="101">
                  <c:v>42.478137100367434</c:v>
                </c:pt>
                <c:pt idx="102">
                  <c:v>43.124064752477587</c:v>
                </c:pt>
                <c:pt idx="103">
                  <c:v>44.161469208634273</c:v>
                </c:pt>
                <c:pt idx="104">
                  <c:v>44.557664787323922</c:v>
                </c:pt>
                <c:pt idx="105">
                  <c:v>45.265843966456771</c:v>
                </c:pt>
                <c:pt idx="106">
                  <c:v>45.443614726569692</c:v>
                </c:pt>
                <c:pt idx="107">
                  <c:v>44.732077957786935</c:v>
                </c:pt>
                <c:pt idx="108">
                  <c:v>44.736343004098984</c:v>
                </c:pt>
                <c:pt idx="109">
                  <c:v>45.478279571063382</c:v>
                </c:pt>
                <c:pt idx="110">
                  <c:v>46.093988916324335</c:v>
                </c:pt>
                <c:pt idx="111">
                  <c:v>46.736831215783219</c:v>
                </c:pt>
                <c:pt idx="112">
                  <c:v>46.898267755977642</c:v>
                </c:pt>
                <c:pt idx="113">
                  <c:v>47.847285933242034</c:v>
                </c:pt>
                <c:pt idx="114">
                  <c:v>48.327058270514641</c:v>
                </c:pt>
                <c:pt idx="115">
                  <c:v>49.229523921011342</c:v>
                </c:pt>
                <c:pt idx="116">
                  <c:v>49.536244272814145</c:v>
                </c:pt>
                <c:pt idx="117">
                  <c:v>49.32943489951279</c:v>
                </c:pt>
                <c:pt idx="118">
                  <c:v>50.036162147986225</c:v>
                </c:pt>
                <c:pt idx="119">
                  <c:v>50.786901044573362</c:v>
                </c:pt>
                <c:pt idx="120">
                  <c:v>51.416312985432597</c:v>
                </c:pt>
                <c:pt idx="121">
                  <c:v>51.254604208239527</c:v>
                </c:pt>
                <c:pt idx="122">
                  <c:v>51.069755286161929</c:v>
                </c:pt>
                <c:pt idx="123">
                  <c:v>51.736826678499902</c:v>
                </c:pt>
                <c:pt idx="124">
                  <c:v>52.91887972660146</c:v>
                </c:pt>
                <c:pt idx="125">
                  <c:v>53.542846927487865</c:v>
                </c:pt>
                <c:pt idx="126">
                  <c:v>55.172094618691247</c:v>
                </c:pt>
                <c:pt idx="127">
                  <c:v>55.494060242417973</c:v>
                </c:pt>
                <c:pt idx="128">
                  <c:v>57.034195689399368</c:v>
                </c:pt>
                <c:pt idx="129">
                  <c:v>57.940200420878398</c:v>
                </c:pt>
                <c:pt idx="130">
                  <c:v>57.871687442886945</c:v>
                </c:pt>
                <c:pt idx="131">
                  <c:v>59.118532896665187</c:v>
                </c:pt>
                <c:pt idx="132">
                  <c:v>60.362837471789447</c:v>
                </c:pt>
                <c:pt idx="133">
                  <c:v>62.191362645998431</c:v>
                </c:pt>
                <c:pt idx="134">
                  <c:v>62.829304679481773</c:v>
                </c:pt>
                <c:pt idx="135">
                  <c:v>61.526287658317159</c:v>
                </c:pt>
                <c:pt idx="136">
                  <c:v>62.030016851470215</c:v>
                </c:pt>
                <c:pt idx="137">
                  <c:v>61.892355675823822</c:v>
                </c:pt>
                <c:pt idx="138">
                  <c:v>60.823008745159854</c:v>
                </c:pt>
                <c:pt idx="139">
                  <c:v>60.823462473490935</c:v>
                </c:pt>
                <c:pt idx="140">
                  <c:v>61.499971415115148</c:v>
                </c:pt>
                <c:pt idx="141">
                  <c:v>59.382875022346113</c:v>
                </c:pt>
                <c:pt idx="142">
                  <c:v>58.909182644709844</c:v>
                </c:pt>
                <c:pt idx="143">
                  <c:v>59.019257137827246</c:v>
                </c:pt>
                <c:pt idx="144">
                  <c:v>58.964991229431369</c:v>
                </c:pt>
                <c:pt idx="145">
                  <c:v>57.691285058453822</c:v>
                </c:pt>
                <c:pt idx="146">
                  <c:v>57.109060864025793</c:v>
                </c:pt>
                <c:pt idx="147">
                  <c:v>56.908603687359403</c:v>
                </c:pt>
                <c:pt idx="148">
                  <c:v>56.091529708769933</c:v>
                </c:pt>
                <c:pt idx="149">
                  <c:v>56.557327213445618</c:v>
                </c:pt>
                <c:pt idx="150">
                  <c:v>55.76874737404728</c:v>
                </c:pt>
                <c:pt idx="151">
                  <c:v>55.272187088525122</c:v>
                </c:pt>
                <c:pt idx="152">
                  <c:v>55.531084474233218</c:v>
                </c:pt>
                <c:pt idx="153">
                  <c:v>55.80259550754505</c:v>
                </c:pt>
                <c:pt idx="154">
                  <c:v>56.598253508908044</c:v>
                </c:pt>
                <c:pt idx="155">
                  <c:v>56.649524810318873</c:v>
                </c:pt>
                <c:pt idx="156">
                  <c:v>55.215289555809044</c:v>
                </c:pt>
                <c:pt idx="157">
                  <c:v>54.927535048244934</c:v>
                </c:pt>
                <c:pt idx="158">
                  <c:v>54.880528793146162</c:v>
                </c:pt>
                <c:pt idx="159">
                  <c:v>54.179064793313138</c:v>
                </c:pt>
                <c:pt idx="160">
                  <c:v>54.113909404971594</c:v>
                </c:pt>
                <c:pt idx="161">
                  <c:v>54.972091170355931</c:v>
                </c:pt>
                <c:pt idx="162">
                  <c:v>55.901871266383004</c:v>
                </c:pt>
                <c:pt idx="163">
                  <c:v>55.933813740890272</c:v>
                </c:pt>
                <c:pt idx="164">
                  <c:v>55.299229297056847</c:v>
                </c:pt>
                <c:pt idx="165">
                  <c:v>55.388250795612642</c:v>
                </c:pt>
                <c:pt idx="166">
                  <c:v>53.967718136701095</c:v>
                </c:pt>
                <c:pt idx="167">
                  <c:v>53.216071783451795</c:v>
                </c:pt>
                <c:pt idx="168">
                  <c:v>53.634318559031414</c:v>
                </c:pt>
                <c:pt idx="169">
                  <c:v>54.247940753969445</c:v>
                </c:pt>
                <c:pt idx="170">
                  <c:v>53.803196243855389</c:v>
                </c:pt>
                <c:pt idx="171">
                  <c:v>53.546748991135054</c:v>
                </c:pt>
                <c:pt idx="172">
                  <c:v>53.93849803218022</c:v>
                </c:pt>
                <c:pt idx="173">
                  <c:v>54.937698562860895</c:v>
                </c:pt>
                <c:pt idx="174">
                  <c:v>56.433459379063706</c:v>
                </c:pt>
                <c:pt idx="175">
                  <c:v>57.239462386375088</c:v>
                </c:pt>
                <c:pt idx="176">
                  <c:v>57.507978812701857</c:v>
                </c:pt>
                <c:pt idx="177">
                  <c:v>56.574478144360029</c:v>
                </c:pt>
                <c:pt idx="178">
                  <c:v>55.681722280148193</c:v>
                </c:pt>
                <c:pt idx="179">
                  <c:v>55.862215410247543</c:v>
                </c:pt>
                <c:pt idx="180">
                  <c:v>57.081292690164354</c:v>
                </c:pt>
                <c:pt idx="181">
                  <c:v>57.428939337429604</c:v>
                </c:pt>
                <c:pt idx="182">
                  <c:v>58.358174959459376</c:v>
                </c:pt>
                <c:pt idx="183">
                  <c:v>58.836676857404981</c:v>
                </c:pt>
                <c:pt idx="184">
                  <c:v>60.282346065857773</c:v>
                </c:pt>
                <c:pt idx="185">
                  <c:v>61.739267736921057</c:v>
                </c:pt>
                <c:pt idx="186">
                  <c:v>61.146154062547367</c:v>
                </c:pt>
                <c:pt idx="187">
                  <c:v>61.962865058471969</c:v>
                </c:pt>
                <c:pt idx="188">
                  <c:v>63.007075439594679</c:v>
                </c:pt>
                <c:pt idx="189">
                  <c:v>62.571677733100657</c:v>
                </c:pt>
                <c:pt idx="190">
                  <c:v>62.972501340767209</c:v>
                </c:pt>
                <c:pt idx="191">
                  <c:v>63.168148997124284</c:v>
                </c:pt>
                <c:pt idx="192">
                  <c:v>63.644019270749688</c:v>
                </c:pt>
                <c:pt idx="193">
                  <c:v>64.541221672605971</c:v>
                </c:pt>
                <c:pt idx="194">
                  <c:v>66.203137803646342</c:v>
                </c:pt>
                <c:pt idx="195">
                  <c:v>66.601965006656201</c:v>
                </c:pt>
                <c:pt idx="196">
                  <c:v>66.209852982946174</c:v>
                </c:pt>
                <c:pt idx="197">
                  <c:v>66.448423339422376</c:v>
                </c:pt>
                <c:pt idx="198">
                  <c:v>65.419095247558715</c:v>
                </c:pt>
                <c:pt idx="199">
                  <c:v>64.442762624763958</c:v>
                </c:pt>
                <c:pt idx="200">
                  <c:v>63.982682097059758</c:v>
                </c:pt>
                <c:pt idx="201">
                  <c:v>62.927400744658947</c:v>
                </c:pt>
                <c:pt idx="202">
                  <c:v>63.042466249418091</c:v>
                </c:pt>
                <c:pt idx="203">
                  <c:v>64.151196799218866</c:v>
                </c:pt>
                <c:pt idx="204">
                  <c:v>64.496393313496341</c:v>
                </c:pt>
                <c:pt idx="205">
                  <c:v>64.157639741520043</c:v>
                </c:pt>
                <c:pt idx="206">
                  <c:v>66.59134776370918</c:v>
                </c:pt>
                <c:pt idx="207">
                  <c:v>67.654886971735451</c:v>
                </c:pt>
                <c:pt idx="208">
                  <c:v>68.134296326343204</c:v>
                </c:pt>
                <c:pt idx="209">
                  <c:v>69.201283869685597</c:v>
                </c:pt>
                <c:pt idx="210">
                  <c:v>69.336948640675303</c:v>
                </c:pt>
                <c:pt idx="211">
                  <c:v>68.869426968341557</c:v>
                </c:pt>
                <c:pt idx="212">
                  <c:v>68.167781477176121</c:v>
                </c:pt>
                <c:pt idx="213">
                  <c:v>68.151356511591402</c:v>
                </c:pt>
                <c:pt idx="214">
                  <c:v>67.58065701677252</c:v>
                </c:pt>
                <c:pt idx="215">
                  <c:v>67.266132537675333</c:v>
                </c:pt>
                <c:pt idx="216">
                  <c:v>67.5222168077308</c:v>
                </c:pt>
                <c:pt idx="217">
                  <c:v>68.643198022470443</c:v>
                </c:pt>
                <c:pt idx="218">
                  <c:v>70.179794388469489</c:v>
                </c:pt>
                <c:pt idx="219">
                  <c:v>70.259106100740397</c:v>
                </c:pt>
                <c:pt idx="220">
                  <c:v>69.952748731602455</c:v>
                </c:pt>
                <c:pt idx="221">
                  <c:v>69.188397985083228</c:v>
                </c:pt>
                <c:pt idx="222">
                  <c:v>68.333755300681219</c:v>
                </c:pt>
                <c:pt idx="223">
                  <c:v>68.166601783515333</c:v>
                </c:pt>
                <c:pt idx="224">
                  <c:v>68.851550072097425</c:v>
                </c:pt>
                <c:pt idx="225">
                  <c:v>70.352483391274447</c:v>
                </c:pt>
                <c:pt idx="226">
                  <c:v>72.740183360693152</c:v>
                </c:pt>
                <c:pt idx="227">
                  <c:v>73.367780388228113</c:v>
                </c:pt>
                <c:pt idx="228">
                  <c:v>74.413533445676478</c:v>
                </c:pt>
                <c:pt idx="229">
                  <c:v>74.905374956555519</c:v>
                </c:pt>
                <c:pt idx="230">
                  <c:v>74.780962648176342</c:v>
                </c:pt>
                <c:pt idx="231">
                  <c:v>73.963434941255784</c:v>
                </c:pt>
                <c:pt idx="232">
                  <c:v>74.292932455278262</c:v>
                </c:pt>
                <c:pt idx="233">
                  <c:v>75.064542855094615</c:v>
                </c:pt>
                <c:pt idx="234">
                  <c:v>76.283892372010044</c:v>
                </c:pt>
                <c:pt idx="235">
                  <c:v>76.445964131867981</c:v>
                </c:pt>
                <c:pt idx="236">
                  <c:v>76.589796012816919</c:v>
                </c:pt>
                <c:pt idx="237">
                  <c:v>77.549885161359413</c:v>
                </c:pt>
                <c:pt idx="238">
                  <c:v>78.650630092533362</c:v>
                </c:pt>
                <c:pt idx="239">
                  <c:v>79.41879215703355</c:v>
                </c:pt>
                <c:pt idx="240">
                  <c:v>82.023192777370951</c:v>
                </c:pt>
                <c:pt idx="241">
                  <c:v>82.098057951997347</c:v>
                </c:pt>
                <c:pt idx="242">
                  <c:v>82.570479890306657</c:v>
                </c:pt>
                <c:pt idx="243">
                  <c:v>83.172123657304439</c:v>
                </c:pt>
                <c:pt idx="244">
                  <c:v>83.233649218997428</c:v>
                </c:pt>
                <c:pt idx="245">
                  <c:v>83.501076697329623</c:v>
                </c:pt>
                <c:pt idx="246">
                  <c:v>82.43926165696142</c:v>
                </c:pt>
                <c:pt idx="247">
                  <c:v>82.433363188657538</c:v>
                </c:pt>
                <c:pt idx="248">
                  <c:v>81.675818367104341</c:v>
                </c:pt>
                <c:pt idx="249">
                  <c:v>81.256028915199067</c:v>
                </c:pt>
                <c:pt idx="250">
                  <c:v>81.641879487940344</c:v>
                </c:pt>
                <c:pt idx="251">
                  <c:v>83.523944605215505</c:v>
                </c:pt>
                <c:pt idx="252">
                  <c:v>85.379965716287316</c:v>
                </c:pt>
                <c:pt idx="253">
                  <c:v>84.962898634368472</c:v>
                </c:pt>
                <c:pt idx="254">
                  <c:v>84.155715933396309</c:v>
                </c:pt>
                <c:pt idx="255">
                  <c:v>81.806129143787416</c:v>
                </c:pt>
                <c:pt idx="256">
                  <c:v>81.795330409507969</c:v>
                </c:pt>
                <c:pt idx="257">
                  <c:v>81.952138920725503</c:v>
                </c:pt>
                <c:pt idx="258">
                  <c:v>81.984353632231418</c:v>
                </c:pt>
                <c:pt idx="259">
                  <c:v>83.924677467215858</c:v>
                </c:pt>
                <c:pt idx="260">
                  <c:v>85.160088967051166</c:v>
                </c:pt>
                <c:pt idx="261">
                  <c:v>84.993933652213613</c:v>
                </c:pt>
                <c:pt idx="262">
                  <c:v>86.102664202014381</c:v>
                </c:pt>
                <c:pt idx="263">
                  <c:v>86.722910830586002</c:v>
                </c:pt>
                <c:pt idx="264">
                  <c:v>87.524285808920482</c:v>
                </c:pt>
                <c:pt idx="265">
                  <c:v>87.668752909532927</c:v>
                </c:pt>
                <c:pt idx="266">
                  <c:v>87.660948782238535</c:v>
                </c:pt>
                <c:pt idx="267">
                  <c:v>87.923748231593819</c:v>
                </c:pt>
                <c:pt idx="268">
                  <c:v>88.3442636488288</c:v>
                </c:pt>
                <c:pt idx="269">
                  <c:v>88.760877002416549</c:v>
                </c:pt>
                <c:pt idx="270">
                  <c:v>88.642453908007482</c:v>
                </c:pt>
                <c:pt idx="271">
                  <c:v>88.259234959586422</c:v>
                </c:pt>
                <c:pt idx="272">
                  <c:v>88.742637123507578</c:v>
                </c:pt>
                <c:pt idx="273">
                  <c:v>89.151627841133376</c:v>
                </c:pt>
                <c:pt idx="274">
                  <c:v>88.803527465537087</c:v>
                </c:pt>
                <c:pt idx="275">
                  <c:v>89.774324602692801</c:v>
                </c:pt>
                <c:pt idx="276">
                  <c:v>90.745666213845794</c:v>
                </c:pt>
                <c:pt idx="277">
                  <c:v>92.425912969461365</c:v>
                </c:pt>
                <c:pt idx="278">
                  <c:v>93.154600669158555</c:v>
                </c:pt>
                <c:pt idx="279">
                  <c:v>93.878206611547753</c:v>
                </c:pt>
                <c:pt idx="280">
                  <c:v>92.961130908790622</c:v>
                </c:pt>
                <c:pt idx="281">
                  <c:v>92.647241649356928</c:v>
                </c:pt>
                <c:pt idx="282">
                  <c:v>93.737369337583871</c:v>
                </c:pt>
                <c:pt idx="283">
                  <c:v>95.44502128439602</c:v>
                </c:pt>
                <c:pt idx="284">
                  <c:v>95.885591493864226</c:v>
                </c:pt>
                <c:pt idx="285">
                  <c:v>96.439140057768697</c:v>
                </c:pt>
                <c:pt idx="286">
                  <c:v>98.008858591935791</c:v>
                </c:pt>
                <c:pt idx="287">
                  <c:v>101.85230053875702</c:v>
                </c:pt>
                <c:pt idx="288">
                  <c:v>105.25644271543702</c:v>
                </c:pt>
                <c:pt idx="289">
                  <c:v>103.85614634009116</c:v>
                </c:pt>
                <c:pt idx="290">
                  <c:v>103.61213124364214</c:v>
                </c:pt>
                <c:pt idx="291">
                  <c:v>103.39062107241415</c:v>
                </c:pt>
                <c:pt idx="292">
                  <c:v>104.19435543807018</c:v>
                </c:pt>
                <c:pt idx="293">
                  <c:v>106.50755321552731</c:v>
                </c:pt>
                <c:pt idx="294">
                  <c:v>106.79485399476035</c:v>
                </c:pt>
                <c:pt idx="295">
                  <c:v>108.53535587274192</c:v>
                </c:pt>
                <c:pt idx="296">
                  <c:v>107.26201268442922</c:v>
                </c:pt>
                <c:pt idx="297">
                  <c:v>104.42094736660614</c:v>
                </c:pt>
                <c:pt idx="298">
                  <c:v>104.40797073633756</c:v>
                </c:pt>
                <c:pt idx="299">
                  <c:v>103.72265946509059</c:v>
                </c:pt>
                <c:pt idx="300">
                  <c:v>103.90587496517637</c:v>
                </c:pt>
                <c:pt idx="301">
                  <c:v>105.2930132189212</c:v>
                </c:pt>
                <c:pt idx="302">
                  <c:v>106.5894965521184</c:v>
                </c:pt>
                <c:pt idx="303">
                  <c:v>106.04420584383941</c:v>
                </c:pt>
                <c:pt idx="304">
                  <c:v>105.88984746560965</c:v>
                </c:pt>
                <c:pt idx="305">
                  <c:v>106.41535561865405</c:v>
                </c:pt>
                <c:pt idx="306">
                  <c:v>106.48532052730494</c:v>
                </c:pt>
                <c:pt idx="307">
                  <c:v>105.52886120541099</c:v>
                </c:pt>
                <c:pt idx="308">
                  <c:v>104.9293045887361</c:v>
                </c:pt>
                <c:pt idx="309">
                  <c:v>104.4601494944105</c:v>
                </c:pt>
                <c:pt idx="310">
                  <c:v>104.70380160819469</c:v>
                </c:pt>
                <c:pt idx="311">
                  <c:v>104.75071711762726</c:v>
                </c:pt>
                <c:pt idx="312">
                  <c:v>104.57258337484947</c:v>
                </c:pt>
                <c:pt idx="313">
                  <c:v>105.88812329795161</c:v>
                </c:pt>
                <c:pt idx="314">
                  <c:v>105.87614487001137</c:v>
                </c:pt>
                <c:pt idx="315">
                  <c:v>106.47261613403498</c:v>
                </c:pt>
                <c:pt idx="316">
                  <c:v>108.81684892933725</c:v>
                </c:pt>
                <c:pt idx="317">
                  <c:v>107.71601325249706</c:v>
                </c:pt>
                <c:pt idx="318">
                  <c:v>107.98353147649551</c:v>
                </c:pt>
                <c:pt idx="319">
                  <c:v>108.72728295678418</c:v>
                </c:pt>
                <c:pt idx="320">
                  <c:v>109.98864771715664</c:v>
                </c:pt>
                <c:pt idx="321">
                  <c:v>111.59103469116073</c:v>
                </c:pt>
                <c:pt idx="322">
                  <c:v>112.50030626662347</c:v>
                </c:pt>
                <c:pt idx="323">
                  <c:v>111.57470047124225</c:v>
                </c:pt>
                <c:pt idx="324">
                  <c:v>111.44484342289023</c:v>
                </c:pt>
                <c:pt idx="325">
                  <c:v>112.10447367059869</c:v>
                </c:pt>
                <c:pt idx="326">
                  <c:v>113.93245437081039</c:v>
                </c:pt>
                <c:pt idx="327">
                  <c:v>114.80960198043341</c:v>
                </c:pt>
                <c:pt idx="328">
                  <c:v>114.70206836597002</c:v>
                </c:pt>
                <c:pt idx="329">
                  <c:v>115.4529887538896</c:v>
                </c:pt>
                <c:pt idx="330">
                  <c:v>115.83094445367026</c:v>
                </c:pt>
                <c:pt idx="331">
                  <c:v>113.93572121479409</c:v>
                </c:pt>
                <c:pt idx="332">
                  <c:v>114.24525468224952</c:v>
                </c:pt>
                <c:pt idx="333">
                  <c:v>115.00715529578096</c:v>
                </c:pt>
                <c:pt idx="334">
                  <c:v>115.49509474301281</c:v>
                </c:pt>
                <c:pt idx="335">
                  <c:v>115.60172090081409</c:v>
                </c:pt>
                <c:pt idx="336">
                  <c:v>116.96934883632295</c:v>
                </c:pt>
                <c:pt idx="337">
                  <c:v>117.6428631709621</c:v>
                </c:pt>
                <c:pt idx="338">
                  <c:v>116.98468485391308</c:v>
                </c:pt>
                <c:pt idx="339">
                  <c:v>116.6459312819368</c:v>
                </c:pt>
                <c:pt idx="340">
                  <c:v>115.20861067477571</c:v>
                </c:pt>
                <c:pt idx="341">
                  <c:v>113.91884252087831</c:v>
                </c:pt>
                <c:pt idx="342">
                  <c:v>112.34794429305042</c:v>
                </c:pt>
                <c:pt idx="343">
                  <c:v>113.61012576441881</c:v>
                </c:pt>
                <c:pt idx="344">
                  <c:v>114.39779814715499</c:v>
                </c:pt>
                <c:pt idx="345">
                  <c:v>115.28447405173048</c:v>
                </c:pt>
                <c:pt idx="346">
                  <c:v>114.0963410439926</c:v>
                </c:pt>
                <c:pt idx="347">
                  <c:v>113.48716538669905</c:v>
                </c:pt>
                <c:pt idx="348">
                  <c:v>112.12498219116301</c:v>
                </c:pt>
                <c:pt idx="349">
                  <c:v>111.98287447787214</c:v>
                </c:pt>
                <c:pt idx="350">
                  <c:v>111.5461155863849</c:v>
                </c:pt>
                <c:pt idx="351">
                  <c:v>110.66243428879447</c:v>
                </c:pt>
                <c:pt idx="352">
                  <c:v>107.02988527025421</c:v>
                </c:pt>
                <c:pt idx="353">
                  <c:v>106.48241666598608</c:v>
                </c:pt>
                <c:pt idx="354">
                  <c:v>107.52699002977366</c:v>
                </c:pt>
                <c:pt idx="355">
                  <c:v>108.76376271460214</c:v>
                </c:pt>
                <c:pt idx="356">
                  <c:v>107.61573929133081</c:v>
                </c:pt>
                <c:pt idx="357">
                  <c:v>105.40753424968307</c:v>
                </c:pt>
                <c:pt idx="358">
                  <c:v>105.29564484324139</c:v>
                </c:pt>
                <c:pt idx="359">
                  <c:v>103.86458568704906</c:v>
                </c:pt>
                <c:pt idx="360">
                  <c:v>102.21192561396248</c:v>
                </c:pt>
                <c:pt idx="361">
                  <c:v>102.61029908864128</c:v>
                </c:pt>
                <c:pt idx="362">
                  <c:v>103.65187784544379</c:v>
                </c:pt>
                <c:pt idx="363">
                  <c:v>104.38564730244896</c:v>
                </c:pt>
                <c:pt idx="364">
                  <c:v>106.03204592456673</c:v>
                </c:pt>
                <c:pt idx="365">
                  <c:v>105.07431616334583</c:v>
                </c:pt>
                <c:pt idx="366">
                  <c:v>104.33355929004222</c:v>
                </c:pt>
                <c:pt idx="367">
                  <c:v>104.49091227525703</c:v>
                </c:pt>
                <c:pt idx="368">
                  <c:v>104.09308327457551</c:v>
                </c:pt>
                <c:pt idx="369">
                  <c:v>102.6124769846304</c:v>
                </c:pt>
                <c:pt idx="370">
                  <c:v>99.981034155761293</c:v>
                </c:pt>
                <c:pt idx="371">
                  <c:v>98.888728571545258</c:v>
                </c:pt>
                <c:pt idx="372">
                  <c:v>99.404345446972314</c:v>
                </c:pt>
                <c:pt idx="373">
                  <c:v>99.5870164730608</c:v>
                </c:pt>
                <c:pt idx="374">
                  <c:v>99.057515510702984</c:v>
                </c:pt>
                <c:pt idx="375">
                  <c:v>99.893555333531168</c:v>
                </c:pt>
                <c:pt idx="376">
                  <c:v>100.34365383795185</c:v>
                </c:pt>
                <c:pt idx="377">
                  <c:v>101.30737281314288</c:v>
                </c:pt>
                <c:pt idx="378">
                  <c:v>101.72806972171027</c:v>
                </c:pt>
                <c:pt idx="379">
                  <c:v>100.40291075798946</c:v>
                </c:pt>
                <c:pt idx="380">
                  <c:v>100.28593959423982</c:v>
                </c:pt>
                <c:pt idx="381">
                  <c:v>101.24248966179998</c:v>
                </c:pt>
                <c:pt idx="382">
                  <c:v>101.96446218219734</c:v>
                </c:pt>
                <c:pt idx="383">
                  <c:v>101.31844378442098</c:v>
                </c:pt>
                <c:pt idx="384">
                  <c:v>100</c:v>
                </c:pt>
                <c:pt idx="385">
                  <c:v>100.21120000000001</c:v>
                </c:pt>
                <c:pt idx="386">
                  <c:v>100.4281</c:v>
                </c:pt>
                <c:pt idx="387">
                  <c:v>99.743499999999997</c:v>
                </c:pt>
                <c:pt idx="388">
                  <c:v>97.511799999999994</c:v>
                </c:pt>
                <c:pt idx="389">
                  <c:v>98.692700000000002</c:v>
                </c:pt>
                <c:pt idx="390">
                  <c:v>98.438699999999997</c:v>
                </c:pt>
                <c:pt idx="391">
                  <c:v>97.713800000000006</c:v>
                </c:pt>
                <c:pt idx="392">
                  <c:v>97.981399999999994</c:v>
                </c:pt>
                <c:pt idx="393">
                  <c:v>98.315600000000003</c:v>
                </c:pt>
                <c:pt idx="394">
                  <c:v>97.513300000000001</c:v>
                </c:pt>
                <c:pt idx="395">
                  <c:v>96.795100000000005</c:v>
                </c:pt>
                <c:pt idx="396">
                  <c:v>97.833799999999997</c:v>
                </c:pt>
                <c:pt idx="397">
                  <c:v>97.476399999999998</c:v>
                </c:pt>
                <c:pt idx="398">
                  <c:v>97.011799999999994</c:v>
                </c:pt>
                <c:pt idx="399">
                  <c:v>95.632199999999997</c:v>
                </c:pt>
                <c:pt idx="400">
                  <c:v>94.722499999999997</c:v>
                </c:pt>
                <c:pt idx="401">
                  <c:v>94.444900000000004</c:v>
                </c:pt>
                <c:pt idx="402">
                  <c:v>93.2059</c:v>
                </c:pt>
                <c:pt idx="403">
                  <c:v>93.760300000000001</c:v>
                </c:pt>
                <c:pt idx="404">
                  <c:v>92.436599999999999</c:v>
                </c:pt>
                <c:pt idx="405">
                  <c:v>90.400199999999998</c:v>
                </c:pt>
                <c:pt idx="406">
                  <c:v>89.052999999999997</c:v>
                </c:pt>
                <c:pt idx="407">
                  <c:v>90.004999999999995</c:v>
                </c:pt>
                <c:pt idx="408">
                  <c:v>89.397099999999995</c:v>
                </c:pt>
                <c:pt idx="409">
                  <c:v>88.6434</c:v>
                </c:pt>
                <c:pt idx="410">
                  <c:v>86.8399</c:v>
                </c:pt>
                <c:pt idx="411">
                  <c:v>86.547499999999999</c:v>
                </c:pt>
                <c:pt idx="412">
                  <c:v>86.8245</c:v>
                </c:pt>
                <c:pt idx="413">
                  <c:v>87.072800000000001</c:v>
                </c:pt>
                <c:pt idx="414">
                  <c:v>86.453800000000001</c:v>
                </c:pt>
                <c:pt idx="415">
                  <c:v>88.944999999999993</c:v>
                </c:pt>
                <c:pt idx="416">
                  <c:v>91.265100000000004</c:v>
                </c:pt>
                <c:pt idx="417">
                  <c:v>98.04</c:v>
                </c:pt>
                <c:pt idx="418">
                  <c:v>100.7667</c:v>
                </c:pt>
                <c:pt idx="419">
                  <c:v>99.662199999999999</c:v>
                </c:pt>
                <c:pt idx="420">
                  <c:v>100.35209999999999</c:v>
                </c:pt>
                <c:pt idx="421">
                  <c:v>102.97369999999999</c:v>
                </c:pt>
                <c:pt idx="422">
                  <c:v>103.4397</c:v>
                </c:pt>
                <c:pt idx="423">
                  <c:v>100.7162</c:v>
                </c:pt>
                <c:pt idx="424">
                  <c:v>97.551900000000003</c:v>
                </c:pt>
                <c:pt idx="425">
                  <c:v>96.042599999999993</c:v>
                </c:pt>
                <c:pt idx="426">
                  <c:v>95.660499999999999</c:v>
                </c:pt>
                <c:pt idx="427">
                  <c:v>94.373000000000005</c:v>
                </c:pt>
                <c:pt idx="428">
                  <c:v>93.663799999999995</c:v>
                </c:pt>
                <c:pt idx="429">
                  <c:v>92.259799999999998</c:v>
                </c:pt>
                <c:pt idx="430">
                  <c:v>91.799599999999998</c:v>
                </c:pt>
                <c:pt idx="431">
                  <c:v>92.258600000000001</c:v>
                </c:pt>
                <c:pt idx="432">
                  <c:v>92.440299999999993</c:v>
                </c:pt>
                <c:pt idx="433">
                  <c:v>93.886700000000005</c:v>
                </c:pt>
                <c:pt idx="434">
                  <c:v>93.149900000000002</c:v>
                </c:pt>
                <c:pt idx="435">
                  <c:v>92.639099999999999</c:v>
                </c:pt>
                <c:pt idx="436">
                  <c:v>95.530600000000007</c:v>
                </c:pt>
                <c:pt idx="437">
                  <c:v>96.060599999999994</c:v>
                </c:pt>
                <c:pt idx="438">
                  <c:v>94.454700000000003</c:v>
                </c:pt>
                <c:pt idx="439">
                  <c:v>93.682199999999995</c:v>
                </c:pt>
                <c:pt idx="440">
                  <c:v>92.762600000000006</c:v>
                </c:pt>
                <c:pt idx="441">
                  <c:v>90.229100000000003</c:v>
                </c:pt>
                <c:pt idx="442">
                  <c:v>90.509500000000003</c:v>
                </c:pt>
                <c:pt idx="443">
                  <c:v>91.183499999999995</c:v>
                </c:pt>
                <c:pt idx="444">
                  <c:v>90.111199999999997</c:v>
                </c:pt>
                <c:pt idx="445">
                  <c:v>89.396699999999996</c:v>
                </c:pt>
                <c:pt idx="446">
                  <c:v>88.487200000000001</c:v>
                </c:pt>
                <c:pt idx="447">
                  <c:v>86.921400000000006</c:v>
                </c:pt>
                <c:pt idx="448">
                  <c:v>86.946399999999997</c:v>
                </c:pt>
                <c:pt idx="449">
                  <c:v>86.941199999999995</c:v>
                </c:pt>
                <c:pt idx="450">
                  <c:v>86.317800000000005</c:v>
                </c:pt>
                <c:pt idx="451">
                  <c:v>86.898300000000006</c:v>
                </c:pt>
                <c:pt idx="452">
                  <c:v>89.725300000000004</c:v>
                </c:pt>
                <c:pt idx="453">
                  <c:v>90.609800000000007</c:v>
                </c:pt>
                <c:pt idx="454">
                  <c:v>91.264899999999997</c:v>
                </c:pt>
                <c:pt idx="455">
                  <c:v>92.205600000000004</c:v>
                </c:pt>
                <c:pt idx="456">
                  <c:v>91.646299999999997</c:v>
                </c:pt>
                <c:pt idx="457">
                  <c:v>89.960499999999996</c:v>
                </c:pt>
                <c:pt idx="458">
                  <c:v>90.511200000000002</c:v>
                </c:pt>
                <c:pt idx="459">
                  <c:v>90.815600000000003</c:v>
                </c:pt>
                <c:pt idx="460">
                  <c:v>92.492800000000003</c:v>
                </c:pt>
                <c:pt idx="461">
                  <c:v>93.880899999999997</c:v>
                </c:pt>
                <c:pt idx="462">
                  <c:v>93.406199999999998</c:v>
                </c:pt>
                <c:pt idx="463">
                  <c:v>92.528300000000002</c:v>
                </c:pt>
                <c:pt idx="464">
                  <c:v>90.980199999999996</c:v>
                </c:pt>
                <c:pt idx="465">
                  <c:v>90.756600000000006</c:v>
                </c:pt>
                <c:pt idx="466">
                  <c:v>91.475099999999998</c:v>
                </c:pt>
                <c:pt idx="467">
                  <c:v>90.880399999999995</c:v>
                </c:pt>
                <c:pt idx="468">
                  <c:v>90.825500000000005</c:v>
                </c:pt>
                <c:pt idx="469">
                  <c:v>91.550899999999999</c:v>
                </c:pt>
                <c:pt idx="470">
                  <c:v>92.413200000000003</c:v>
                </c:pt>
                <c:pt idx="471">
                  <c:v>92.047799999999995</c:v>
                </c:pt>
                <c:pt idx="472">
                  <c:v>92.528999999999996</c:v>
                </c:pt>
                <c:pt idx="473">
                  <c:v>93.283600000000007</c:v>
                </c:pt>
                <c:pt idx="474">
                  <c:v>93.872399999999999</c:v>
                </c:pt>
                <c:pt idx="475">
                  <c:v>93.7149</c:v>
                </c:pt>
                <c:pt idx="476">
                  <c:v>93.470600000000005</c:v>
                </c:pt>
                <c:pt idx="477">
                  <c:v>92.499300000000005</c:v>
                </c:pt>
                <c:pt idx="478">
                  <c:v>93.373699999999999</c:v>
                </c:pt>
                <c:pt idx="479">
                  <c:v>93.534000000000006</c:v>
                </c:pt>
                <c:pt idx="480">
                  <c:v>94.464799999999997</c:v>
                </c:pt>
                <c:pt idx="481">
                  <c:v>94.645600000000002</c:v>
                </c:pt>
                <c:pt idx="482">
                  <c:v>94.440799999999996</c:v>
                </c:pt>
                <c:pt idx="483">
                  <c:v>93.995599999999996</c:v>
                </c:pt>
                <c:pt idx="484">
                  <c:v>93.67</c:v>
                </c:pt>
                <c:pt idx="485">
                  <c:v>93.827399999999997</c:v>
                </c:pt>
                <c:pt idx="486">
                  <c:v>93.603899999999996</c:v>
                </c:pt>
                <c:pt idx="487">
                  <c:v>94.580799999999996</c:v>
                </c:pt>
                <c:pt idx="488">
                  <c:v>96.120900000000006</c:v>
                </c:pt>
                <c:pt idx="489">
                  <c:v>97.439599999999999</c:v>
                </c:pt>
                <c:pt idx="490">
                  <c:v>99.114699999999999</c:v>
                </c:pt>
                <c:pt idx="491">
                  <c:v>101.44410000000001</c:v>
                </c:pt>
                <c:pt idx="492">
                  <c:v>103.7608</c:v>
                </c:pt>
                <c:pt idx="493">
                  <c:v>105.1687</c:v>
                </c:pt>
                <c:pt idx="494">
                  <c:v>107.36490000000001</c:v>
                </c:pt>
                <c:pt idx="495">
                  <c:v>106.35250000000001</c:v>
                </c:pt>
                <c:pt idx="496">
                  <c:v>105.4067</c:v>
                </c:pt>
                <c:pt idx="497">
                  <c:v>106.17919999999999</c:v>
                </c:pt>
                <c:pt idx="498">
                  <c:v>108.12390000000001</c:v>
                </c:pt>
                <c:pt idx="499">
                  <c:v>109.97709999999999</c:v>
                </c:pt>
                <c:pt idx="500">
                  <c:v>110.8516</c:v>
                </c:pt>
                <c:pt idx="501">
                  <c:v>109.90389999999999</c:v>
                </c:pt>
                <c:pt idx="502">
                  <c:v>111.69199999999999</c:v>
                </c:pt>
                <c:pt idx="503">
                  <c:v>112.7861</c:v>
                </c:pt>
                <c:pt idx="504">
                  <c:v>115.2349</c:v>
                </c:pt>
                <c:pt idx="505">
                  <c:v>114.2821</c:v>
                </c:pt>
                <c:pt idx="506">
                  <c:v>111.8931</c:v>
                </c:pt>
                <c:pt idx="507">
                  <c:v>110.0166</c:v>
                </c:pt>
                <c:pt idx="508">
                  <c:v>111.1403</c:v>
                </c:pt>
                <c:pt idx="509">
                  <c:v>111.5592</c:v>
                </c:pt>
                <c:pt idx="510">
                  <c:v>112.4759</c:v>
                </c:pt>
                <c:pt idx="511">
                  <c:v>111.43689999999999</c:v>
                </c:pt>
                <c:pt idx="512">
                  <c:v>112.31570000000001</c:v>
                </c:pt>
                <c:pt idx="513">
                  <c:v>113.4726</c:v>
                </c:pt>
                <c:pt idx="514">
                  <c:v>116.10590000000001</c:v>
                </c:pt>
                <c:pt idx="515">
                  <c:v>117.9033</c:v>
                </c:pt>
                <c:pt idx="516">
                  <c:v>117.78449999999999</c:v>
                </c:pt>
                <c:pt idx="517">
                  <c:v>116.1185</c:v>
                </c:pt>
                <c:pt idx="518">
                  <c:v>115.6534</c:v>
                </c:pt>
                <c:pt idx="519">
                  <c:v>114.768</c:v>
                </c:pt>
                <c:pt idx="520">
                  <c:v>114.2597</c:v>
                </c:pt>
                <c:pt idx="521">
                  <c:v>112.7599</c:v>
                </c:pt>
                <c:pt idx="522">
                  <c:v>111.06</c:v>
                </c:pt>
                <c:pt idx="523">
                  <c:v>109.9054</c:v>
                </c:pt>
                <c:pt idx="524">
                  <c:v>108.8541</c:v>
                </c:pt>
                <c:pt idx="525">
                  <c:v>110.8899</c:v>
                </c:pt>
                <c:pt idx="526">
                  <c:v>111.1645</c:v>
                </c:pt>
                <c:pt idx="527">
                  <c:v>110.8777</c:v>
                </c:pt>
                <c:pt idx="528">
                  <c:v>108.3591</c:v>
                </c:pt>
                <c:pt idx="529">
                  <c:v>107.6528</c:v>
                </c:pt>
                <c:pt idx="530">
                  <c:v>107.9503</c:v>
                </c:pt>
                <c:pt idx="531">
                  <c:v>107.9456</c:v>
                </c:pt>
                <c:pt idx="532">
                  <c:v>111.0485</c:v>
                </c:pt>
                <c:pt idx="533">
                  <c:v>112.84650000000001</c:v>
                </c:pt>
                <c:pt idx="534">
                  <c:v>113.062</c:v>
                </c:pt>
                <c:pt idx="535">
                  <c:v>113.833</c:v>
                </c:pt>
                <c:pt idx="536">
                  <c:v>114.0808</c:v>
                </c:pt>
                <c:pt idx="537">
                  <c:v>114.8323</c:v>
                </c:pt>
                <c:pt idx="538">
                  <c:v>116.1704</c:v>
                </c:pt>
                <c:pt idx="539">
                  <c:v>116.2137</c:v>
                </c:pt>
                <c:pt idx="540">
                  <c:v>114.4405</c:v>
                </c:pt>
                <c:pt idx="541">
                  <c:v>114.41</c:v>
                </c:pt>
                <c:pt idx="542">
                  <c:v>114.7821</c:v>
                </c:pt>
                <c:pt idx="543">
                  <c:v>114.9012</c:v>
                </c:pt>
                <c:pt idx="544">
                  <c:v>115.95740000000001</c:v>
                </c:pt>
                <c:pt idx="545">
                  <c:v>115.42870000000001</c:v>
                </c:pt>
                <c:pt idx="546">
                  <c:v>115.0771</c:v>
                </c:pt>
                <c:pt idx="547">
                  <c:v>117.1032</c:v>
                </c:pt>
                <c:pt idx="548">
                  <c:v>117.32559999999999</c:v>
                </c:pt>
                <c:pt idx="549">
                  <c:v>116.7482</c:v>
                </c:pt>
                <c:pt idx="550">
                  <c:v>116.5609</c:v>
                </c:pt>
                <c:pt idx="551">
                  <c:v>115.91200000000001</c:v>
                </c:pt>
                <c:pt idx="552">
                  <c:v>115.2778</c:v>
                </c:pt>
                <c:pt idx="553">
                  <c:v>116.70780000000001</c:v>
                </c:pt>
                <c:pt idx="554">
                  <c:v>121.0348</c:v>
                </c:pt>
                <c:pt idx="555">
                  <c:v>123.3006</c:v>
                </c:pt>
                <c:pt idx="556">
                  <c:v>122.6344</c:v>
                </c:pt>
                <c:pt idx="557">
                  <c:v>119.6955</c:v>
                </c:pt>
                <c:pt idx="558">
                  <c:v>118.712</c:v>
                </c:pt>
                <c:pt idx="559">
                  <c:v>116.9714</c:v>
                </c:pt>
                <c:pt idx="560">
                  <c:v>116.363</c:v>
                </c:pt>
                <c:pt idx="561">
                  <c:v>115.79519999999999</c:v>
                </c:pt>
                <c:pt idx="562">
                  <c:v>114.1069</c:v>
                </c:pt>
                <c:pt idx="563">
                  <c:v>111.9097</c:v>
                </c:pt>
                <c:pt idx="564">
                  <c:v>111.4924</c:v>
                </c:pt>
                <c:pt idx="565">
                  <c:v>112.0201</c:v>
                </c:pt>
                <c:pt idx="566">
                  <c:v>113.35469999999999</c:v>
                </c:pt>
                <c:pt idx="567">
                  <c:v>112.661</c:v>
                </c:pt>
                <c:pt idx="568">
                  <c:v>111.2413</c:v>
                </c:pt>
                <c:pt idx="569">
                  <c:v>111.6176</c:v>
                </c:pt>
                <c:pt idx="570">
                  <c:v>113.0947</c:v>
                </c:pt>
                <c:pt idx="571">
                  <c:v>113.4271</c:v>
                </c:pt>
                <c:pt idx="572">
                  <c:v>113.4768</c:v>
                </c:pt>
                <c:pt idx="573">
                  <c:v>114.09739999999999</c:v>
                </c:pt>
                <c:pt idx="574">
                  <c:v>115.0247</c:v>
                </c:pt>
                <c:pt idx="575">
                  <c:v>115.8244</c:v>
                </c:pt>
                <c:pt idx="576">
                  <c:v>115.07850000000001</c:v>
                </c:pt>
                <c:pt idx="577">
                  <c:v>115.0485</c:v>
                </c:pt>
                <c:pt idx="578">
                  <c:v>116.4117</c:v>
                </c:pt>
                <c:pt idx="579">
                  <c:v>117.31180000000001</c:v>
                </c:pt>
                <c:pt idx="580">
                  <c:v>119.8411</c:v>
                </c:pt>
                <c:pt idx="581">
                  <c:v>120.1621</c:v>
                </c:pt>
                <c:pt idx="582">
                  <c:v>122.82089999999999</c:v>
                </c:pt>
                <c:pt idx="583">
                  <c:v>122.4264</c:v>
                </c:pt>
                <c:pt idx="584">
                  <c:v>125.748</c:v>
                </c:pt>
                <c:pt idx="585">
                  <c:v>127.645</c:v>
                </c:pt>
                <c:pt idx="586">
                  <c:v>125.0154</c:v>
                </c:pt>
                <c:pt idx="587">
                  <c:v>122.333</c:v>
                </c:pt>
              </c:numCache>
            </c:numRef>
          </c:val>
          <c:smooth val="0"/>
          <c:extLst>
            <c:ext xmlns:c16="http://schemas.microsoft.com/office/drawing/2014/chart" uri="{C3380CC4-5D6E-409C-BE32-E72D297353CC}">
              <c16:uniqueId val="{00000000-A293-2A4D-A334-8232F568136B}"/>
            </c:ext>
          </c:extLst>
        </c:ser>
        <c:dLbls>
          <c:showLegendKey val="0"/>
          <c:showVal val="0"/>
          <c:showCatName val="0"/>
          <c:showSerName val="0"/>
          <c:showPercent val="0"/>
          <c:showBubbleSize val="0"/>
        </c:dLbls>
        <c:marker val="1"/>
        <c:smooth val="0"/>
        <c:axId val="1165517536"/>
        <c:axId val="1165520432"/>
      </c:lineChart>
      <c:dateAx>
        <c:axId val="116551753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800" b="0" i="0" u="none" strike="noStrike" baseline="0">
                <a:solidFill>
                  <a:srgbClr val="000000"/>
                </a:solidFill>
                <a:latin typeface="Arial"/>
                <a:ea typeface="Arial"/>
                <a:cs typeface="Arial"/>
              </a:defRPr>
            </a:pPr>
            <a:endParaRPr lang="en-US"/>
          </a:p>
        </c:txPr>
        <c:crossAx val="1165520432"/>
        <c:crosses val="autoZero"/>
        <c:auto val="1"/>
        <c:lblOffset val="100"/>
        <c:baseTimeUnit val="months"/>
        <c:majorUnit val="2"/>
        <c:majorTimeUnit val="years"/>
        <c:minorUnit val="1"/>
        <c:minorTimeUnit val="years"/>
      </c:dateAx>
      <c:valAx>
        <c:axId val="1165520432"/>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16551753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rgbClr val="000000"/>
                </a:solidFill>
                <a:latin typeface="Arial"/>
                <a:ea typeface="Arial"/>
                <a:cs typeface="Arial"/>
              </a:defRPr>
            </a:pPr>
            <a:r>
              <a:rPr lang="en-US" sz="2400" dirty="0"/>
              <a:t>Trade-Weighted</a:t>
            </a:r>
            <a:r>
              <a:rPr lang="en-US" sz="2000" dirty="0"/>
              <a:t> Dollar Index </a:t>
            </a:r>
          </a:p>
          <a:p>
            <a:pPr>
              <a:defRPr sz="2000" b="1" i="0" u="none" strike="noStrike" baseline="0">
                <a:solidFill>
                  <a:srgbClr val="000000"/>
                </a:solidFill>
                <a:latin typeface="Arial"/>
                <a:ea typeface="Arial"/>
                <a:cs typeface="Arial"/>
              </a:defRPr>
            </a:pPr>
            <a:r>
              <a:rPr lang="en-US" sz="2000" dirty="0"/>
              <a:t>(Real</a:t>
            </a:r>
            <a:r>
              <a:rPr lang="en-US" sz="2000" baseline="0" dirty="0"/>
              <a:t> -- i.e., adjusted for inflation</a:t>
            </a:r>
            <a:r>
              <a:rPr lang="en-US" sz="2000" dirty="0"/>
              <a:t>)</a:t>
            </a:r>
          </a:p>
        </c:rich>
      </c:tx>
      <c:layout>
        <c:manualLayout>
          <c:xMode val="edge"/>
          <c:yMode val="edge"/>
          <c:x val="0.22017065723927362"/>
          <c:y val="7.3742105181451287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real'!$H$3:$H$14</c:f>
              <c:strCache>
                <c:ptCount val="12"/>
                <c:pt idx="0">
                  <c:v>110.8025378</c:v>
                </c:pt>
                <c:pt idx="1">
                  <c:v>106.097232</c:v>
                </c:pt>
                <c:pt idx="2">
                  <c:v>102.960739</c:v>
                </c:pt>
                <c:pt idx="3">
                  <c:v>103.3479744</c:v>
                </c:pt>
                <c:pt idx="4">
                  <c:v>102.2023302</c:v>
                </c:pt>
                <c:pt idx="5">
                  <c:v>100.3691142</c:v>
                </c:pt>
                <c:pt idx="6">
                  <c:v>97.80775994</c:v>
                </c:pt>
                <c:pt idx="7">
                  <c:v>99.49353612</c:v>
                </c:pt>
                <c:pt idx="8">
                  <c:v>98.68704466</c:v>
                </c:pt>
                <c:pt idx="9">
                  <c:v>98.96823043</c:v>
                </c:pt>
                <c:pt idx="10">
                  <c:v>100.8851535</c:v>
                </c:pt>
                <c:pt idx="11">
                  <c:v>101.2025814</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real'!$G$15:$G$602</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real'!$H$15:$H$602</c:f>
              <c:numCache>
                <c:formatCode>General</c:formatCode>
                <c:ptCount val="588"/>
                <c:pt idx="0">
                  <c:v>102.63847189789588</c:v>
                </c:pt>
                <c:pt idx="1">
                  <c:v>100.11768412468957</c:v>
                </c:pt>
                <c:pt idx="2">
                  <c:v>98.613118845521825</c:v>
                </c:pt>
                <c:pt idx="3">
                  <c:v>96.941242365461207</c:v>
                </c:pt>
                <c:pt idx="4">
                  <c:v>96.431586707356757</c:v>
                </c:pt>
                <c:pt idx="5">
                  <c:v>97.218309714139821</c:v>
                </c:pt>
                <c:pt idx="6">
                  <c:v>97.361631062843102</c:v>
                </c:pt>
                <c:pt idx="7">
                  <c:v>98.778885635329544</c:v>
                </c:pt>
                <c:pt idx="8">
                  <c:v>99.348773325755431</c:v>
                </c:pt>
                <c:pt idx="9">
                  <c:v>98.683441030266337</c:v>
                </c:pt>
                <c:pt idx="10">
                  <c:v>97.964260268274501</c:v>
                </c:pt>
                <c:pt idx="11">
                  <c:v>97.500216217551923</c:v>
                </c:pt>
                <c:pt idx="12">
                  <c:v>96.757560407065583</c:v>
                </c:pt>
                <c:pt idx="13">
                  <c:v>95.596575113977551</c:v>
                </c:pt>
                <c:pt idx="14">
                  <c:v>95.021642347340119</c:v>
                </c:pt>
                <c:pt idx="15">
                  <c:v>95.547565802208311</c:v>
                </c:pt>
                <c:pt idx="16">
                  <c:v>95.129030398128592</c:v>
                </c:pt>
                <c:pt idx="17">
                  <c:v>95.408054000848409</c:v>
                </c:pt>
                <c:pt idx="18">
                  <c:v>97.876743640115166</c:v>
                </c:pt>
                <c:pt idx="19">
                  <c:v>98.869182203442193</c:v>
                </c:pt>
                <c:pt idx="20">
                  <c:v>99.415285963156535</c:v>
                </c:pt>
                <c:pt idx="21">
                  <c:v>99.153250882373541</c:v>
                </c:pt>
                <c:pt idx="22">
                  <c:v>99.001589713810347</c:v>
                </c:pt>
                <c:pt idx="23">
                  <c:v>99.204834212618039</c:v>
                </c:pt>
                <c:pt idx="24">
                  <c:v>98.244828282079496</c:v>
                </c:pt>
                <c:pt idx="25">
                  <c:v>97.414552882694778</c:v>
                </c:pt>
                <c:pt idx="26">
                  <c:v>97.303458245301897</c:v>
                </c:pt>
                <c:pt idx="27">
                  <c:v>97.272672984337618</c:v>
                </c:pt>
                <c:pt idx="28">
                  <c:v>97.346598794947525</c:v>
                </c:pt>
                <c:pt idx="29">
                  <c:v>97.359057044367859</c:v>
                </c:pt>
                <c:pt idx="30">
                  <c:v>96.891409367779886</c:v>
                </c:pt>
                <c:pt idx="31">
                  <c:v>96.650069395538097</c:v>
                </c:pt>
                <c:pt idx="32">
                  <c:v>97.17228626380188</c:v>
                </c:pt>
                <c:pt idx="33">
                  <c:v>97.214706088274426</c:v>
                </c:pt>
                <c:pt idx="34">
                  <c:v>97.596175626310171</c:v>
                </c:pt>
                <c:pt idx="35">
                  <c:v>97.242608448546392</c:v>
                </c:pt>
                <c:pt idx="36">
                  <c:v>96.493569072241385</c:v>
                </c:pt>
                <c:pt idx="37">
                  <c:v>97.058514647194741</c:v>
                </c:pt>
                <c:pt idx="38">
                  <c:v>97.069325524790898</c:v>
                </c:pt>
                <c:pt idx="39">
                  <c:v>96.803583857403524</c:v>
                </c:pt>
                <c:pt idx="40">
                  <c:v>96.58067385744468</c:v>
                </c:pt>
                <c:pt idx="41">
                  <c:v>96.433131118441921</c:v>
                </c:pt>
                <c:pt idx="42">
                  <c:v>95.487951534320928</c:v>
                </c:pt>
                <c:pt idx="43">
                  <c:v>95.617373183257769</c:v>
                </c:pt>
                <c:pt idx="44">
                  <c:v>95.453253765274226</c:v>
                </c:pt>
                <c:pt idx="45">
                  <c:v>94.437134231974682</c:v>
                </c:pt>
                <c:pt idx="46">
                  <c:v>93.806602666271303</c:v>
                </c:pt>
                <c:pt idx="47">
                  <c:v>92.361342772773881</c:v>
                </c:pt>
                <c:pt idx="48">
                  <c:v>91.70568878675185</c:v>
                </c:pt>
                <c:pt idx="49">
                  <c:v>91.613127082380956</c:v>
                </c:pt>
                <c:pt idx="50">
                  <c:v>91.17780907784244</c:v>
                </c:pt>
                <c:pt idx="51">
                  <c:v>91.26254576604849</c:v>
                </c:pt>
                <c:pt idx="52">
                  <c:v>92.277841613435967</c:v>
                </c:pt>
                <c:pt idx="53">
                  <c:v>91.419149050084229</c:v>
                </c:pt>
                <c:pt idx="54">
                  <c:v>89.481427941897195</c:v>
                </c:pt>
                <c:pt idx="55">
                  <c:v>87.684968967633267</c:v>
                </c:pt>
                <c:pt idx="56">
                  <c:v>88.153852173089362</c:v>
                </c:pt>
                <c:pt idx="57">
                  <c:v>86.623546709168863</c:v>
                </c:pt>
                <c:pt idx="58">
                  <c:v>88.468706112984989</c:v>
                </c:pt>
                <c:pt idx="59">
                  <c:v>88.782530445490536</c:v>
                </c:pt>
                <c:pt idx="60">
                  <c:v>88.79231171569657</c:v>
                </c:pt>
                <c:pt idx="61">
                  <c:v>89.659755941864262</c:v>
                </c:pt>
                <c:pt idx="62">
                  <c:v>89.86372116584505</c:v>
                </c:pt>
                <c:pt idx="63">
                  <c:v>90.839994893147363</c:v>
                </c:pt>
                <c:pt idx="64">
                  <c:v>91.912948754381006</c:v>
                </c:pt>
                <c:pt idx="65">
                  <c:v>92.105176454114527</c:v>
                </c:pt>
                <c:pt idx="66">
                  <c:v>90.4109574936885</c:v>
                </c:pt>
                <c:pt idx="67">
                  <c:v>90.874589701455037</c:v>
                </c:pt>
                <c:pt idx="68">
                  <c:v>90.905066080202303</c:v>
                </c:pt>
                <c:pt idx="69">
                  <c:v>91.82151961813922</c:v>
                </c:pt>
                <c:pt idx="70">
                  <c:v>92.963354213771211</c:v>
                </c:pt>
                <c:pt idx="71">
                  <c:v>92.240878708131021</c:v>
                </c:pt>
                <c:pt idx="72">
                  <c:v>91.50563607085347</c:v>
                </c:pt>
                <c:pt idx="73">
                  <c:v>92.328601257768383</c:v>
                </c:pt>
                <c:pt idx="74">
                  <c:v>95.220974338065403</c:v>
                </c:pt>
                <c:pt idx="75">
                  <c:v>95.96568936333199</c:v>
                </c:pt>
                <c:pt idx="76">
                  <c:v>92.936584421628353</c:v>
                </c:pt>
                <c:pt idx="77">
                  <c:v>91.555880911490846</c:v>
                </c:pt>
                <c:pt idx="78">
                  <c:v>90.648899761542921</c:v>
                </c:pt>
                <c:pt idx="79">
                  <c:v>91.385480888427637</c:v>
                </c:pt>
                <c:pt idx="80">
                  <c:v>90.745373973996237</c:v>
                </c:pt>
                <c:pt idx="81">
                  <c:v>90.923084209529236</c:v>
                </c:pt>
                <c:pt idx="82">
                  <c:v>92.410146163065093</c:v>
                </c:pt>
                <c:pt idx="83">
                  <c:v>93.304257220636643</c:v>
                </c:pt>
                <c:pt idx="84">
                  <c:v>92.404174440202482</c:v>
                </c:pt>
                <c:pt idx="85">
                  <c:v>94.867613081779666</c:v>
                </c:pt>
                <c:pt idx="86">
                  <c:v>95.03440947897748</c:v>
                </c:pt>
                <c:pt idx="87">
                  <c:v>96.665925349345798</c:v>
                </c:pt>
                <c:pt idx="88">
                  <c:v>99.237060923928496</c:v>
                </c:pt>
                <c:pt idx="89">
                  <c:v>101.25879799514848</c:v>
                </c:pt>
                <c:pt idx="90">
                  <c:v>103.42663635502511</c:v>
                </c:pt>
                <c:pt idx="91">
                  <c:v>104.96023656259395</c:v>
                </c:pt>
                <c:pt idx="92">
                  <c:v>102.90575797636845</c:v>
                </c:pt>
                <c:pt idx="93">
                  <c:v>102.11749055850024</c:v>
                </c:pt>
                <c:pt idx="94">
                  <c:v>100.34574216159895</c:v>
                </c:pt>
                <c:pt idx="95">
                  <c:v>100.074955418</c:v>
                </c:pt>
                <c:pt idx="96">
                  <c:v>101.09797332081331</c:v>
                </c:pt>
                <c:pt idx="97">
                  <c:v>103.95389829950045</c:v>
                </c:pt>
                <c:pt idx="98">
                  <c:v>106.27185341685509</c:v>
                </c:pt>
                <c:pt idx="99">
                  <c:v>106.77059523662439</c:v>
                </c:pt>
                <c:pt idx="100">
                  <c:v>105.55699700590172</c:v>
                </c:pt>
                <c:pt idx="101">
                  <c:v>110.08170964247914</c:v>
                </c:pt>
                <c:pt idx="102">
                  <c:v>111.68995638583095</c:v>
                </c:pt>
                <c:pt idx="103">
                  <c:v>113.57496159564435</c:v>
                </c:pt>
                <c:pt idx="104">
                  <c:v>114.1209623946197</c:v>
                </c:pt>
                <c:pt idx="105">
                  <c:v>114.25923866711148</c:v>
                </c:pt>
                <c:pt idx="106">
                  <c:v>113.29912977583389</c:v>
                </c:pt>
                <c:pt idx="107">
                  <c:v>110.21669117132257</c:v>
                </c:pt>
                <c:pt idx="108">
                  <c:v>109.40134507909444</c:v>
                </c:pt>
                <c:pt idx="109">
                  <c:v>110.33025686645169</c:v>
                </c:pt>
                <c:pt idx="110">
                  <c:v>110.91301464925395</c:v>
                </c:pt>
                <c:pt idx="111">
                  <c:v>112.29536553121564</c:v>
                </c:pt>
                <c:pt idx="112">
                  <c:v>112.52774791916347</c:v>
                </c:pt>
                <c:pt idx="113">
                  <c:v>114.05475863943562</c:v>
                </c:pt>
                <c:pt idx="114">
                  <c:v>114.79556115661977</c:v>
                </c:pt>
                <c:pt idx="115">
                  <c:v>116.36674203392762</c:v>
                </c:pt>
                <c:pt idx="116">
                  <c:v>116.59006387684249</c:v>
                </c:pt>
                <c:pt idx="117">
                  <c:v>115.3295155491308</c:v>
                </c:pt>
                <c:pt idx="118">
                  <c:v>116.2663553133919</c:v>
                </c:pt>
                <c:pt idx="119">
                  <c:v>117.21513852337826</c:v>
                </c:pt>
                <c:pt idx="120">
                  <c:v>117.99866974725199</c:v>
                </c:pt>
                <c:pt idx="121">
                  <c:v>116.89297437101285</c:v>
                </c:pt>
                <c:pt idx="122">
                  <c:v>115.77770364604569</c:v>
                </c:pt>
                <c:pt idx="123">
                  <c:v>116.73740069436722</c:v>
                </c:pt>
                <c:pt idx="124">
                  <c:v>118.81617801499934</c:v>
                </c:pt>
                <c:pt idx="125">
                  <c:v>119.6404816915214</c:v>
                </c:pt>
                <c:pt idx="126">
                  <c:v>122.78129903505197</c:v>
                </c:pt>
                <c:pt idx="127">
                  <c:v>123.08884276247782</c:v>
                </c:pt>
                <c:pt idx="128">
                  <c:v>125.80535890054405</c:v>
                </c:pt>
                <c:pt idx="129">
                  <c:v>126.91342237378045</c:v>
                </c:pt>
                <c:pt idx="130">
                  <c:v>125.3218552701484</c:v>
                </c:pt>
                <c:pt idx="131">
                  <c:v>127.0543756254865</c:v>
                </c:pt>
                <c:pt idx="132">
                  <c:v>128.45443575455806</c:v>
                </c:pt>
                <c:pt idx="133">
                  <c:v>131.82403186017109</c:v>
                </c:pt>
                <c:pt idx="134">
                  <c:v>132.2396843635585</c:v>
                </c:pt>
                <c:pt idx="135">
                  <c:v>128.79966311246196</c:v>
                </c:pt>
                <c:pt idx="136">
                  <c:v>129.57351602686865</c:v>
                </c:pt>
                <c:pt idx="137">
                  <c:v>128.64110357438503</c:v>
                </c:pt>
                <c:pt idx="138">
                  <c:v>125.47444308536269</c:v>
                </c:pt>
                <c:pt idx="139">
                  <c:v>124.95830090070055</c:v>
                </c:pt>
                <c:pt idx="140">
                  <c:v>125.9929533670221</c:v>
                </c:pt>
                <c:pt idx="141">
                  <c:v>121.30123841176885</c:v>
                </c:pt>
                <c:pt idx="142">
                  <c:v>119.90869441664505</c:v>
                </c:pt>
                <c:pt idx="143">
                  <c:v>119.21793081862025</c:v>
                </c:pt>
                <c:pt idx="144">
                  <c:v>118.21550506360916</c:v>
                </c:pt>
                <c:pt idx="145">
                  <c:v>114.71298664393295</c:v>
                </c:pt>
                <c:pt idx="146">
                  <c:v>112.60260037642446</c:v>
                </c:pt>
                <c:pt idx="147">
                  <c:v>111.59101111564138</c:v>
                </c:pt>
                <c:pt idx="148">
                  <c:v>109.82595516677581</c:v>
                </c:pt>
                <c:pt idx="149">
                  <c:v>110.84578128667977</c:v>
                </c:pt>
                <c:pt idx="150">
                  <c:v>108.91464966578945</c:v>
                </c:pt>
                <c:pt idx="151">
                  <c:v>107.54619848359422</c:v>
                </c:pt>
                <c:pt idx="152">
                  <c:v>107.77508020641569</c:v>
                </c:pt>
                <c:pt idx="153">
                  <c:v>107.87083369369591</c:v>
                </c:pt>
                <c:pt idx="154">
                  <c:v>108.84082681591856</c:v>
                </c:pt>
                <c:pt idx="155">
                  <c:v>108.1589178414487</c:v>
                </c:pt>
                <c:pt idx="156">
                  <c:v>105.21249037317089</c:v>
                </c:pt>
                <c:pt idx="157">
                  <c:v>104.25495550036861</c:v>
                </c:pt>
                <c:pt idx="158">
                  <c:v>103.69248098315151</c:v>
                </c:pt>
                <c:pt idx="159">
                  <c:v>101.58755163481064</c:v>
                </c:pt>
                <c:pt idx="160">
                  <c:v>100.9687575933545</c:v>
                </c:pt>
                <c:pt idx="161">
                  <c:v>102.07630626289584</c:v>
                </c:pt>
                <c:pt idx="162">
                  <c:v>103.23965965298113</c:v>
                </c:pt>
                <c:pt idx="163">
                  <c:v>102.81978575929426</c:v>
                </c:pt>
                <c:pt idx="164">
                  <c:v>101.34909456326116</c:v>
                </c:pt>
                <c:pt idx="165">
                  <c:v>101.01457512221442</c:v>
                </c:pt>
                <c:pt idx="166">
                  <c:v>97.613370069725008</c:v>
                </c:pt>
                <c:pt idx="167">
                  <c:v>95.104731663721992</c:v>
                </c:pt>
                <c:pt idx="168">
                  <c:v>94.862876887785148</c:v>
                </c:pt>
                <c:pt idx="169">
                  <c:v>95.254230656765969</c:v>
                </c:pt>
                <c:pt idx="170">
                  <c:v>93.952395072710871</c:v>
                </c:pt>
                <c:pt idx="171">
                  <c:v>93.171952671007503</c:v>
                </c:pt>
                <c:pt idx="172">
                  <c:v>93.388787987364665</c:v>
                </c:pt>
                <c:pt idx="173">
                  <c:v>94.521356116485663</c:v>
                </c:pt>
                <c:pt idx="174">
                  <c:v>96.56090539555457</c:v>
                </c:pt>
                <c:pt idx="175">
                  <c:v>97.386341640205771</c:v>
                </c:pt>
                <c:pt idx="176">
                  <c:v>97.535531751032707</c:v>
                </c:pt>
                <c:pt idx="177">
                  <c:v>95.390550675216531</c:v>
                </c:pt>
                <c:pt idx="178">
                  <c:v>93.05179748858167</c:v>
                </c:pt>
                <c:pt idx="179">
                  <c:v>92.506723336257423</c:v>
                </c:pt>
                <c:pt idx="180">
                  <c:v>93.974634592337253</c:v>
                </c:pt>
                <c:pt idx="181">
                  <c:v>94.131340837111992</c:v>
                </c:pt>
                <c:pt idx="182">
                  <c:v>95.476111049334662</c:v>
                </c:pt>
                <c:pt idx="183">
                  <c:v>95.846975631252292</c:v>
                </c:pt>
                <c:pt idx="184">
                  <c:v>97.601014781043688</c:v>
                </c:pt>
                <c:pt idx="185">
                  <c:v>99.07417703481309</c:v>
                </c:pt>
                <c:pt idx="186">
                  <c:v>97.329816194488728</c:v>
                </c:pt>
                <c:pt idx="187">
                  <c:v>97.551387704840408</c:v>
                </c:pt>
                <c:pt idx="188">
                  <c:v>98.23309075783223</c:v>
                </c:pt>
                <c:pt idx="189">
                  <c:v>96.849607307741408</c:v>
                </c:pt>
                <c:pt idx="190">
                  <c:v>96.868449122980422</c:v>
                </c:pt>
                <c:pt idx="191">
                  <c:v>95.933256730543505</c:v>
                </c:pt>
                <c:pt idx="192">
                  <c:v>95.596369192499523</c:v>
                </c:pt>
                <c:pt idx="193">
                  <c:v>95.719201354139642</c:v>
                </c:pt>
                <c:pt idx="194">
                  <c:v>96.887908702653519</c:v>
                </c:pt>
                <c:pt idx="195">
                  <c:v>96.790096000593067</c:v>
                </c:pt>
                <c:pt idx="196">
                  <c:v>95.763680393392391</c:v>
                </c:pt>
                <c:pt idx="197">
                  <c:v>96.069885631211108</c:v>
                </c:pt>
                <c:pt idx="198">
                  <c:v>94.370415673095536</c:v>
                </c:pt>
                <c:pt idx="199">
                  <c:v>92.920316624864611</c:v>
                </c:pt>
                <c:pt idx="200">
                  <c:v>91.994390698938687</c:v>
                </c:pt>
                <c:pt idx="201">
                  <c:v>90.183208338996181</c:v>
                </c:pt>
                <c:pt idx="202">
                  <c:v>89.944133503012623</c:v>
                </c:pt>
                <c:pt idx="203">
                  <c:v>90.844216283446784</c:v>
                </c:pt>
                <c:pt idx="204">
                  <c:v>90.584034495966009</c:v>
                </c:pt>
                <c:pt idx="205">
                  <c:v>89.45301077793016</c:v>
                </c:pt>
                <c:pt idx="206">
                  <c:v>92.436195230034883</c:v>
                </c:pt>
                <c:pt idx="207">
                  <c:v>93.433061105139402</c:v>
                </c:pt>
                <c:pt idx="208">
                  <c:v>93.770669368356465</c:v>
                </c:pt>
                <c:pt idx="209">
                  <c:v>94.942156656823627</c:v>
                </c:pt>
                <c:pt idx="210">
                  <c:v>94.706685446705464</c:v>
                </c:pt>
                <c:pt idx="211">
                  <c:v>93.69921461548283</c:v>
                </c:pt>
                <c:pt idx="212">
                  <c:v>92.665076952856339</c:v>
                </c:pt>
                <c:pt idx="213">
                  <c:v>91.960825498021094</c:v>
                </c:pt>
                <c:pt idx="214">
                  <c:v>90.601537821597887</c:v>
                </c:pt>
                <c:pt idx="215">
                  <c:v>89.756847918751632</c:v>
                </c:pt>
                <c:pt idx="216">
                  <c:v>89.493268426883461</c:v>
                </c:pt>
                <c:pt idx="217">
                  <c:v>90.599272685339628</c:v>
                </c:pt>
                <c:pt idx="218">
                  <c:v>92.362475340903032</c:v>
                </c:pt>
                <c:pt idx="219">
                  <c:v>91.819357442619989</c:v>
                </c:pt>
                <c:pt idx="220">
                  <c:v>90.912376292672093</c:v>
                </c:pt>
                <c:pt idx="221">
                  <c:v>89.721017581575808</c:v>
                </c:pt>
                <c:pt idx="222">
                  <c:v>88.444922182273459</c:v>
                </c:pt>
                <c:pt idx="223">
                  <c:v>87.936605013776145</c:v>
                </c:pt>
                <c:pt idx="224">
                  <c:v>88.191947646523431</c:v>
                </c:pt>
                <c:pt idx="225">
                  <c:v>89.905214343666472</c:v>
                </c:pt>
                <c:pt idx="226">
                  <c:v>92.578692892826112</c:v>
                </c:pt>
                <c:pt idx="227">
                  <c:v>92.646852902051378</c:v>
                </c:pt>
                <c:pt idx="228">
                  <c:v>93.311361511628391</c:v>
                </c:pt>
                <c:pt idx="229">
                  <c:v>93.397951493136631</c:v>
                </c:pt>
                <c:pt idx="230">
                  <c:v>92.737252430903041</c:v>
                </c:pt>
                <c:pt idx="231">
                  <c:v>90.894049281128119</c:v>
                </c:pt>
                <c:pt idx="232">
                  <c:v>90.759376634501749</c:v>
                </c:pt>
                <c:pt idx="233">
                  <c:v>91.010703798427599</c:v>
                </c:pt>
                <c:pt idx="234">
                  <c:v>91.70620359044689</c:v>
                </c:pt>
                <c:pt idx="235">
                  <c:v>91.287359304150144</c:v>
                </c:pt>
                <c:pt idx="236">
                  <c:v>90.703880796174815</c:v>
                </c:pt>
                <c:pt idx="237">
                  <c:v>91.394747354938616</c:v>
                </c:pt>
                <c:pt idx="238">
                  <c:v>92.045150343271104</c:v>
                </c:pt>
                <c:pt idx="239">
                  <c:v>91.957942597328781</c:v>
                </c:pt>
                <c:pt idx="240">
                  <c:v>94.069873275922433</c:v>
                </c:pt>
                <c:pt idx="241">
                  <c:v>93.506266190576213</c:v>
                </c:pt>
                <c:pt idx="242">
                  <c:v>93.50698691574928</c:v>
                </c:pt>
                <c:pt idx="243">
                  <c:v>93.366033664043243</c:v>
                </c:pt>
                <c:pt idx="244">
                  <c:v>92.580752107606315</c:v>
                </c:pt>
                <c:pt idx="245">
                  <c:v>92.259514601892008</c:v>
                </c:pt>
                <c:pt idx="246">
                  <c:v>90.904860158724276</c:v>
                </c:pt>
                <c:pt idx="247">
                  <c:v>90.638397766163806</c:v>
                </c:pt>
                <c:pt idx="248">
                  <c:v>89.601068320627988</c:v>
                </c:pt>
                <c:pt idx="249">
                  <c:v>88.864899036699342</c:v>
                </c:pt>
                <c:pt idx="250">
                  <c:v>89.053831992784509</c:v>
                </c:pt>
                <c:pt idx="251">
                  <c:v>90.734048292705026</c:v>
                </c:pt>
                <c:pt idx="252">
                  <c:v>92.234804024529367</c:v>
                </c:pt>
                <c:pt idx="253">
                  <c:v>91.540024957683144</c:v>
                </c:pt>
                <c:pt idx="254">
                  <c:v>90.381407761592357</c:v>
                </c:pt>
                <c:pt idx="255">
                  <c:v>87.26581579911948</c:v>
                </c:pt>
                <c:pt idx="256">
                  <c:v>86.795697064795249</c:v>
                </c:pt>
                <c:pt idx="257">
                  <c:v>86.728360741482049</c:v>
                </c:pt>
                <c:pt idx="258">
                  <c:v>86.53736857061665</c:v>
                </c:pt>
                <c:pt idx="259">
                  <c:v>88.472206778111371</c:v>
                </c:pt>
                <c:pt idx="260">
                  <c:v>89.372289558545532</c:v>
                </c:pt>
                <c:pt idx="261">
                  <c:v>89.250384043556508</c:v>
                </c:pt>
                <c:pt idx="262">
                  <c:v>90.032061974128027</c:v>
                </c:pt>
                <c:pt idx="263">
                  <c:v>90.268459830897285</c:v>
                </c:pt>
                <c:pt idx="264">
                  <c:v>90.892093027086915</c:v>
                </c:pt>
                <c:pt idx="265">
                  <c:v>90.797472107935803</c:v>
                </c:pt>
                <c:pt idx="266">
                  <c:v>90.863778823858894</c:v>
                </c:pt>
                <c:pt idx="267">
                  <c:v>90.883547285749003</c:v>
                </c:pt>
                <c:pt idx="268">
                  <c:v>91.129623451985296</c:v>
                </c:pt>
                <c:pt idx="269">
                  <c:v>91.415442463479835</c:v>
                </c:pt>
                <c:pt idx="270">
                  <c:v>91.325042934628172</c:v>
                </c:pt>
                <c:pt idx="271">
                  <c:v>90.707793304257237</c:v>
                </c:pt>
                <c:pt idx="272">
                  <c:v>91.128182001639146</c:v>
                </c:pt>
                <c:pt idx="273">
                  <c:v>91.611685632034792</c:v>
                </c:pt>
                <c:pt idx="274">
                  <c:v>91.158143576691344</c:v>
                </c:pt>
                <c:pt idx="275">
                  <c:v>91.723089151644686</c:v>
                </c:pt>
                <c:pt idx="276">
                  <c:v>92.506105571823355</c:v>
                </c:pt>
                <c:pt idx="277">
                  <c:v>94.099320047279576</c:v>
                </c:pt>
                <c:pt idx="278">
                  <c:v>95.042234495142324</c:v>
                </c:pt>
                <c:pt idx="279">
                  <c:v>95.408980647499504</c:v>
                </c:pt>
                <c:pt idx="280">
                  <c:v>94.286605631540596</c:v>
                </c:pt>
                <c:pt idx="281">
                  <c:v>93.833681340631202</c:v>
                </c:pt>
                <c:pt idx="282">
                  <c:v>94.889028915493938</c:v>
                </c:pt>
                <c:pt idx="283">
                  <c:v>96.485847016815541</c:v>
                </c:pt>
                <c:pt idx="284">
                  <c:v>96.73490904448316</c:v>
                </c:pt>
                <c:pt idx="285">
                  <c:v>97.41537656860686</c:v>
                </c:pt>
                <c:pt idx="286">
                  <c:v>98.839426549868023</c:v>
                </c:pt>
                <c:pt idx="287">
                  <c:v>102.30426133906619</c:v>
                </c:pt>
                <c:pt idx="288">
                  <c:v>105.13063658565716</c:v>
                </c:pt>
                <c:pt idx="289">
                  <c:v>103.36197701092621</c:v>
                </c:pt>
                <c:pt idx="290">
                  <c:v>103.0223095329289</c:v>
                </c:pt>
                <c:pt idx="291">
                  <c:v>102.73885861843162</c:v>
                </c:pt>
                <c:pt idx="292">
                  <c:v>103.53937836424214</c:v>
                </c:pt>
                <c:pt idx="293">
                  <c:v>105.76847836383031</c:v>
                </c:pt>
                <c:pt idx="294">
                  <c:v>106.08127308894574</c:v>
                </c:pt>
                <c:pt idx="295">
                  <c:v>107.73883802628382</c:v>
                </c:pt>
                <c:pt idx="296">
                  <c:v>105.88183813748144</c:v>
                </c:pt>
                <c:pt idx="297">
                  <c:v>102.90514021193439</c:v>
                </c:pt>
                <c:pt idx="298">
                  <c:v>102.55672107112117</c:v>
                </c:pt>
                <c:pt idx="299">
                  <c:v>101.63316324219248</c:v>
                </c:pt>
                <c:pt idx="300">
                  <c:v>101.71295781492601</c:v>
                </c:pt>
                <c:pt idx="301">
                  <c:v>102.96835810568714</c:v>
                </c:pt>
                <c:pt idx="302">
                  <c:v>104.08846798538781</c:v>
                </c:pt>
                <c:pt idx="303">
                  <c:v>103.99065528332736</c:v>
                </c:pt>
                <c:pt idx="304">
                  <c:v>103.70380666444272</c:v>
                </c:pt>
                <c:pt idx="305">
                  <c:v>104.14118388376144</c:v>
                </c:pt>
                <c:pt idx="306">
                  <c:v>104.41608905692082</c:v>
                </c:pt>
                <c:pt idx="307">
                  <c:v>103.39523332962675</c:v>
                </c:pt>
                <c:pt idx="308">
                  <c:v>102.96228342208549</c:v>
                </c:pt>
                <c:pt idx="309">
                  <c:v>102.46714522818159</c:v>
                </c:pt>
                <c:pt idx="310">
                  <c:v>102.77077644752502</c:v>
                </c:pt>
                <c:pt idx="311">
                  <c:v>102.89051978699483</c:v>
                </c:pt>
                <c:pt idx="312">
                  <c:v>102.83193512649757</c:v>
                </c:pt>
                <c:pt idx="313">
                  <c:v>104.23570184217355</c:v>
                </c:pt>
                <c:pt idx="314">
                  <c:v>104.72342686286866</c:v>
                </c:pt>
                <c:pt idx="315">
                  <c:v>105.31040603597036</c:v>
                </c:pt>
                <c:pt idx="316">
                  <c:v>107.60581275148161</c:v>
                </c:pt>
                <c:pt idx="317">
                  <c:v>106.68266676550898</c:v>
                </c:pt>
                <c:pt idx="318">
                  <c:v>106.96024891788265</c:v>
                </c:pt>
                <c:pt idx="319">
                  <c:v>107.45343085774533</c:v>
                </c:pt>
                <c:pt idx="320">
                  <c:v>108.97117511150648</c:v>
                </c:pt>
                <c:pt idx="321">
                  <c:v>110.51332106041326</c:v>
                </c:pt>
                <c:pt idx="322">
                  <c:v>111.14333782242156</c:v>
                </c:pt>
                <c:pt idx="323">
                  <c:v>110.27857057546817</c:v>
                </c:pt>
                <c:pt idx="324">
                  <c:v>110.65046476477589</c:v>
                </c:pt>
                <c:pt idx="325">
                  <c:v>111.48537339741611</c:v>
                </c:pt>
                <c:pt idx="326">
                  <c:v>113.12440540173222</c:v>
                </c:pt>
                <c:pt idx="327">
                  <c:v>113.7766616833669</c:v>
                </c:pt>
                <c:pt idx="328">
                  <c:v>113.82093480114163</c:v>
                </c:pt>
                <c:pt idx="329">
                  <c:v>114.66016778482029</c:v>
                </c:pt>
                <c:pt idx="330">
                  <c:v>114.78588284715273</c:v>
                </c:pt>
                <c:pt idx="331">
                  <c:v>112.75745332789701</c:v>
                </c:pt>
                <c:pt idx="332">
                  <c:v>113.38757305064432</c:v>
                </c:pt>
                <c:pt idx="333">
                  <c:v>113.79694494895209</c:v>
                </c:pt>
                <c:pt idx="334">
                  <c:v>114.28240483338894</c:v>
                </c:pt>
                <c:pt idx="335">
                  <c:v>114.23288071792464</c:v>
                </c:pt>
                <c:pt idx="336">
                  <c:v>115.49734155371875</c:v>
                </c:pt>
                <c:pt idx="337">
                  <c:v>116.1053247175787</c:v>
                </c:pt>
                <c:pt idx="338">
                  <c:v>115.47520499483139</c:v>
                </c:pt>
                <c:pt idx="339">
                  <c:v>115.24035154914728</c:v>
                </c:pt>
                <c:pt idx="340">
                  <c:v>113.68801248707844</c:v>
                </c:pt>
                <c:pt idx="341">
                  <c:v>112.18107911091344</c:v>
                </c:pt>
                <c:pt idx="342">
                  <c:v>110.54235598881436</c:v>
                </c:pt>
                <c:pt idx="343">
                  <c:v>111.86941695392713</c:v>
                </c:pt>
                <c:pt idx="344">
                  <c:v>112.72883024245195</c:v>
                </c:pt>
                <c:pt idx="345">
                  <c:v>113.54860364645754</c:v>
                </c:pt>
                <c:pt idx="346">
                  <c:v>112.28671682913873</c:v>
                </c:pt>
                <c:pt idx="347">
                  <c:v>111.6939718546524</c:v>
                </c:pt>
                <c:pt idx="348">
                  <c:v>110.35620297268247</c:v>
                </c:pt>
                <c:pt idx="349">
                  <c:v>110.4998332036028</c:v>
                </c:pt>
                <c:pt idx="350">
                  <c:v>109.99666407205605</c:v>
                </c:pt>
                <c:pt idx="351">
                  <c:v>108.79284711153944</c:v>
                </c:pt>
                <c:pt idx="352">
                  <c:v>105.14237410990441</c:v>
                </c:pt>
                <c:pt idx="353">
                  <c:v>104.62159869198678</c:v>
                </c:pt>
                <c:pt idx="354">
                  <c:v>105.92302243308582</c:v>
                </c:pt>
                <c:pt idx="355">
                  <c:v>107.3257595413717</c:v>
                </c:pt>
                <c:pt idx="356">
                  <c:v>106.23293425750893</c:v>
                </c:pt>
                <c:pt idx="357">
                  <c:v>103.85268789305262</c:v>
                </c:pt>
                <c:pt idx="358">
                  <c:v>103.44290415178885</c:v>
                </c:pt>
                <c:pt idx="359">
                  <c:v>102.05612595804968</c:v>
                </c:pt>
                <c:pt idx="360">
                  <c:v>100.53889650798359</c:v>
                </c:pt>
                <c:pt idx="361">
                  <c:v>101.15491060948641</c:v>
                </c:pt>
                <c:pt idx="362">
                  <c:v>102.09123557005245</c:v>
                </c:pt>
                <c:pt idx="363">
                  <c:v>102.6993216946514</c:v>
                </c:pt>
                <c:pt idx="364">
                  <c:v>104.4900148675307</c:v>
                </c:pt>
                <c:pt idx="365">
                  <c:v>103.62226175914601</c:v>
                </c:pt>
                <c:pt idx="366">
                  <c:v>102.81484364382175</c:v>
                </c:pt>
                <c:pt idx="367">
                  <c:v>102.77870442442888</c:v>
                </c:pt>
                <c:pt idx="368">
                  <c:v>102.49442982401951</c:v>
                </c:pt>
                <c:pt idx="369">
                  <c:v>101.29596682193146</c:v>
                </c:pt>
                <c:pt idx="370">
                  <c:v>99.031551288862545</c:v>
                </c:pt>
                <c:pt idx="371">
                  <c:v>97.872625210554716</c:v>
                </c:pt>
                <c:pt idx="372">
                  <c:v>98.276334268216857</c:v>
                </c:pt>
                <c:pt idx="373">
                  <c:v>98.530853215052048</c:v>
                </c:pt>
                <c:pt idx="374">
                  <c:v>98.128791529214098</c:v>
                </c:pt>
                <c:pt idx="375">
                  <c:v>99.083546462063097</c:v>
                </c:pt>
                <c:pt idx="376">
                  <c:v>99.32643084539005</c:v>
                </c:pt>
                <c:pt idx="377">
                  <c:v>100.21529090527201</c:v>
                </c:pt>
                <c:pt idx="378">
                  <c:v>100.88772749175286</c:v>
                </c:pt>
                <c:pt idx="379">
                  <c:v>100.02388689145056</c:v>
                </c:pt>
                <c:pt idx="380">
                  <c:v>100.92417559336275</c:v>
                </c:pt>
                <c:pt idx="381">
                  <c:v>101.83754030912932</c:v>
                </c:pt>
                <c:pt idx="382">
                  <c:v>101.98106757931066</c:v>
                </c:pt>
                <c:pt idx="383">
                  <c:v>101.17344354250838</c:v>
                </c:pt>
                <c:pt idx="384">
                  <c:v>100</c:v>
                </c:pt>
                <c:pt idx="385">
                  <c:v>100.265</c:v>
                </c:pt>
                <c:pt idx="386">
                  <c:v>100.5424</c:v>
                </c:pt>
                <c:pt idx="387">
                  <c:v>100.054</c:v>
                </c:pt>
                <c:pt idx="388">
                  <c:v>97.868099999999998</c:v>
                </c:pt>
                <c:pt idx="389">
                  <c:v>99.198300000000003</c:v>
                </c:pt>
                <c:pt idx="390">
                  <c:v>99.3767</c:v>
                </c:pt>
                <c:pt idx="391">
                  <c:v>98.834400000000002</c:v>
                </c:pt>
                <c:pt idx="392">
                  <c:v>98.568299999999994</c:v>
                </c:pt>
                <c:pt idx="393">
                  <c:v>98.355500000000006</c:v>
                </c:pt>
                <c:pt idx="394">
                  <c:v>97.368200000000002</c:v>
                </c:pt>
                <c:pt idx="395">
                  <c:v>96.789500000000004</c:v>
                </c:pt>
                <c:pt idx="396">
                  <c:v>97.834299999999999</c:v>
                </c:pt>
                <c:pt idx="397">
                  <c:v>97.678200000000004</c:v>
                </c:pt>
                <c:pt idx="398">
                  <c:v>97.434600000000003</c:v>
                </c:pt>
                <c:pt idx="399">
                  <c:v>96.131</c:v>
                </c:pt>
                <c:pt idx="400">
                  <c:v>95.404399999999995</c:v>
                </c:pt>
                <c:pt idx="401">
                  <c:v>95.134600000000006</c:v>
                </c:pt>
                <c:pt idx="402">
                  <c:v>93.731300000000005</c:v>
                </c:pt>
                <c:pt idx="403">
                  <c:v>94.070099999999996</c:v>
                </c:pt>
                <c:pt idx="404">
                  <c:v>92.868099999999998</c:v>
                </c:pt>
                <c:pt idx="405">
                  <c:v>90.743399999999994</c:v>
                </c:pt>
                <c:pt idx="406">
                  <c:v>89.6751</c:v>
                </c:pt>
                <c:pt idx="407">
                  <c:v>90.524900000000002</c:v>
                </c:pt>
                <c:pt idx="408">
                  <c:v>90.004300000000001</c:v>
                </c:pt>
                <c:pt idx="409">
                  <c:v>89.005200000000002</c:v>
                </c:pt>
                <c:pt idx="410">
                  <c:v>87.214699999999993</c:v>
                </c:pt>
                <c:pt idx="411">
                  <c:v>86.832099999999997</c:v>
                </c:pt>
                <c:pt idx="412">
                  <c:v>87.162199999999999</c:v>
                </c:pt>
                <c:pt idx="413">
                  <c:v>87.742599999999996</c:v>
                </c:pt>
                <c:pt idx="414">
                  <c:v>87.342500000000001</c:v>
                </c:pt>
                <c:pt idx="415">
                  <c:v>89.688599999999994</c:v>
                </c:pt>
                <c:pt idx="416">
                  <c:v>92.042299999999997</c:v>
                </c:pt>
                <c:pt idx="417">
                  <c:v>98.008399999999995</c:v>
                </c:pt>
                <c:pt idx="418">
                  <c:v>99.178299999999993</c:v>
                </c:pt>
                <c:pt idx="419">
                  <c:v>97.576400000000007</c:v>
                </c:pt>
                <c:pt idx="420">
                  <c:v>98.496799999999993</c:v>
                </c:pt>
                <c:pt idx="421">
                  <c:v>101.2765</c:v>
                </c:pt>
                <c:pt idx="422">
                  <c:v>101.55410000000001</c:v>
                </c:pt>
                <c:pt idx="423">
                  <c:v>98.908500000000004</c:v>
                </c:pt>
                <c:pt idx="424">
                  <c:v>95.754000000000005</c:v>
                </c:pt>
                <c:pt idx="425">
                  <c:v>94.835999999999999</c:v>
                </c:pt>
                <c:pt idx="426">
                  <c:v>94.398499999999999</c:v>
                </c:pt>
                <c:pt idx="427">
                  <c:v>93.163899999999998</c:v>
                </c:pt>
                <c:pt idx="428">
                  <c:v>92.5154</c:v>
                </c:pt>
                <c:pt idx="429">
                  <c:v>91.262900000000002</c:v>
                </c:pt>
                <c:pt idx="430">
                  <c:v>90.787000000000006</c:v>
                </c:pt>
                <c:pt idx="431">
                  <c:v>91.132900000000006</c:v>
                </c:pt>
                <c:pt idx="432">
                  <c:v>91.011600000000001</c:v>
                </c:pt>
                <c:pt idx="433">
                  <c:v>92.200400000000002</c:v>
                </c:pt>
                <c:pt idx="434">
                  <c:v>91.299599999999998</c:v>
                </c:pt>
                <c:pt idx="435">
                  <c:v>90.655699999999996</c:v>
                </c:pt>
                <c:pt idx="436">
                  <c:v>93.280900000000003</c:v>
                </c:pt>
                <c:pt idx="437">
                  <c:v>93.653199999999998</c:v>
                </c:pt>
                <c:pt idx="438">
                  <c:v>92.035899999999998</c:v>
                </c:pt>
                <c:pt idx="439">
                  <c:v>91.231700000000004</c:v>
                </c:pt>
                <c:pt idx="440">
                  <c:v>90.246700000000004</c:v>
                </c:pt>
                <c:pt idx="441">
                  <c:v>87.697100000000006</c:v>
                </c:pt>
                <c:pt idx="442">
                  <c:v>87.811999999999998</c:v>
                </c:pt>
                <c:pt idx="443">
                  <c:v>88.515100000000004</c:v>
                </c:pt>
                <c:pt idx="444">
                  <c:v>87.431700000000006</c:v>
                </c:pt>
                <c:pt idx="445">
                  <c:v>86.806600000000003</c:v>
                </c:pt>
                <c:pt idx="446">
                  <c:v>86.025899999999993</c:v>
                </c:pt>
                <c:pt idx="447">
                  <c:v>84.576800000000006</c:v>
                </c:pt>
                <c:pt idx="448">
                  <c:v>84.668099999999995</c:v>
                </c:pt>
                <c:pt idx="449">
                  <c:v>84.516199999999998</c:v>
                </c:pt>
                <c:pt idx="450">
                  <c:v>83.917000000000002</c:v>
                </c:pt>
                <c:pt idx="451">
                  <c:v>84.579300000000003</c:v>
                </c:pt>
                <c:pt idx="452">
                  <c:v>87.288300000000007</c:v>
                </c:pt>
                <c:pt idx="453">
                  <c:v>87.942300000000003</c:v>
                </c:pt>
                <c:pt idx="454">
                  <c:v>88.565700000000007</c:v>
                </c:pt>
                <c:pt idx="455">
                  <c:v>89.362499999999997</c:v>
                </c:pt>
                <c:pt idx="456">
                  <c:v>88.699200000000005</c:v>
                </c:pt>
                <c:pt idx="457">
                  <c:v>87.235500000000002</c:v>
                </c:pt>
                <c:pt idx="458">
                  <c:v>87.660600000000002</c:v>
                </c:pt>
                <c:pt idx="459">
                  <c:v>87.888400000000004</c:v>
                </c:pt>
                <c:pt idx="460">
                  <c:v>89.2898</c:v>
                </c:pt>
                <c:pt idx="461">
                  <c:v>90.523099999999999</c:v>
                </c:pt>
                <c:pt idx="462">
                  <c:v>89.963099999999997</c:v>
                </c:pt>
                <c:pt idx="463">
                  <c:v>89.3155</c:v>
                </c:pt>
                <c:pt idx="464">
                  <c:v>88.0017</c:v>
                </c:pt>
                <c:pt idx="465">
                  <c:v>87.860900000000001</c:v>
                </c:pt>
                <c:pt idx="466">
                  <c:v>88.270300000000006</c:v>
                </c:pt>
                <c:pt idx="467">
                  <c:v>87.499099999999999</c:v>
                </c:pt>
                <c:pt idx="468">
                  <c:v>87.416700000000006</c:v>
                </c:pt>
                <c:pt idx="469">
                  <c:v>88.287400000000005</c:v>
                </c:pt>
                <c:pt idx="470">
                  <c:v>88.773099999999999</c:v>
                </c:pt>
                <c:pt idx="471">
                  <c:v>88.031199999999998</c:v>
                </c:pt>
                <c:pt idx="472">
                  <c:v>88.431700000000006</c:v>
                </c:pt>
                <c:pt idx="473">
                  <c:v>89.149199999999993</c:v>
                </c:pt>
                <c:pt idx="474">
                  <c:v>89.703800000000001</c:v>
                </c:pt>
                <c:pt idx="475">
                  <c:v>89.613900000000001</c:v>
                </c:pt>
                <c:pt idx="476">
                  <c:v>89.1708</c:v>
                </c:pt>
                <c:pt idx="477">
                  <c:v>88.159099999999995</c:v>
                </c:pt>
                <c:pt idx="478">
                  <c:v>88.913200000000003</c:v>
                </c:pt>
                <c:pt idx="479">
                  <c:v>89.091300000000004</c:v>
                </c:pt>
                <c:pt idx="480">
                  <c:v>89.987099999999998</c:v>
                </c:pt>
                <c:pt idx="481">
                  <c:v>90.114099999999993</c:v>
                </c:pt>
                <c:pt idx="482">
                  <c:v>89.936999999999998</c:v>
                </c:pt>
                <c:pt idx="483">
                  <c:v>89.405299999999997</c:v>
                </c:pt>
                <c:pt idx="484">
                  <c:v>89.089100000000002</c:v>
                </c:pt>
                <c:pt idx="485">
                  <c:v>89.190600000000003</c:v>
                </c:pt>
                <c:pt idx="486">
                  <c:v>88.947999999999993</c:v>
                </c:pt>
                <c:pt idx="487">
                  <c:v>89.767600000000002</c:v>
                </c:pt>
                <c:pt idx="488">
                  <c:v>91.084100000000007</c:v>
                </c:pt>
                <c:pt idx="489">
                  <c:v>92.194599999999994</c:v>
                </c:pt>
                <c:pt idx="490">
                  <c:v>93.540999999999997</c:v>
                </c:pt>
                <c:pt idx="491">
                  <c:v>95.4131</c:v>
                </c:pt>
                <c:pt idx="492">
                  <c:v>97.166200000000003</c:v>
                </c:pt>
                <c:pt idx="493">
                  <c:v>98.518199999999993</c:v>
                </c:pt>
                <c:pt idx="494">
                  <c:v>100.49209999999999</c:v>
                </c:pt>
                <c:pt idx="495">
                  <c:v>99.577699999999993</c:v>
                </c:pt>
                <c:pt idx="496">
                  <c:v>98.782700000000006</c:v>
                </c:pt>
                <c:pt idx="497">
                  <c:v>99.565299999999993</c:v>
                </c:pt>
                <c:pt idx="498">
                  <c:v>101.3861</c:v>
                </c:pt>
                <c:pt idx="499">
                  <c:v>103.0194</c:v>
                </c:pt>
                <c:pt idx="500">
                  <c:v>103.6199</c:v>
                </c:pt>
                <c:pt idx="501">
                  <c:v>102.65730000000001</c:v>
                </c:pt>
                <c:pt idx="502">
                  <c:v>104.3578</c:v>
                </c:pt>
                <c:pt idx="503">
                  <c:v>105.1588</c:v>
                </c:pt>
                <c:pt idx="504">
                  <c:v>107.4556</c:v>
                </c:pt>
                <c:pt idx="505">
                  <c:v>106.1159</c:v>
                </c:pt>
                <c:pt idx="506">
                  <c:v>103.9709</c:v>
                </c:pt>
                <c:pt idx="507">
                  <c:v>102.49039999999999</c:v>
                </c:pt>
                <c:pt idx="508">
                  <c:v>103.5611</c:v>
                </c:pt>
                <c:pt idx="509">
                  <c:v>104.00790000000001</c:v>
                </c:pt>
                <c:pt idx="510">
                  <c:v>104.6846</c:v>
                </c:pt>
                <c:pt idx="511">
                  <c:v>103.8613</c:v>
                </c:pt>
                <c:pt idx="512">
                  <c:v>104.748</c:v>
                </c:pt>
                <c:pt idx="513">
                  <c:v>105.8211</c:v>
                </c:pt>
                <c:pt idx="514">
                  <c:v>108.2358</c:v>
                </c:pt>
                <c:pt idx="515">
                  <c:v>109.9592</c:v>
                </c:pt>
                <c:pt idx="516">
                  <c:v>109.7448</c:v>
                </c:pt>
                <c:pt idx="517">
                  <c:v>108.3438</c:v>
                </c:pt>
                <c:pt idx="518">
                  <c:v>107.6405</c:v>
                </c:pt>
                <c:pt idx="519">
                  <c:v>106.6358</c:v>
                </c:pt>
                <c:pt idx="520">
                  <c:v>106.0027</c:v>
                </c:pt>
                <c:pt idx="521">
                  <c:v>104.5896</c:v>
                </c:pt>
                <c:pt idx="522">
                  <c:v>102.86450000000001</c:v>
                </c:pt>
                <c:pt idx="523">
                  <c:v>101.9088</c:v>
                </c:pt>
                <c:pt idx="524">
                  <c:v>101.27679999999999</c:v>
                </c:pt>
                <c:pt idx="525">
                  <c:v>103.0855</c:v>
                </c:pt>
                <c:pt idx="526">
                  <c:v>103.24720000000001</c:v>
                </c:pt>
                <c:pt idx="527">
                  <c:v>102.95</c:v>
                </c:pt>
                <c:pt idx="528">
                  <c:v>100.7478</c:v>
                </c:pt>
                <c:pt idx="529">
                  <c:v>100.178</c:v>
                </c:pt>
                <c:pt idx="530">
                  <c:v>100.4157</c:v>
                </c:pt>
                <c:pt idx="531">
                  <c:v>100.4979</c:v>
                </c:pt>
                <c:pt idx="532">
                  <c:v>103.5042</c:v>
                </c:pt>
                <c:pt idx="533">
                  <c:v>105.0946</c:v>
                </c:pt>
                <c:pt idx="534">
                  <c:v>105.072</c:v>
                </c:pt>
                <c:pt idx="535">
                  <c:v>105.6459</c:v>
                </c:pt>
                <c:pt idx="536">
                  <c:v>105.8556</c:v>
                </c:pt>
                <c:pt idx="537">
                  <c:v>106.58839999999999</c:v>
                </c:pt>
                <c:pt idx="538">
                  <c:v>107.7531</c:v>
                </c:pt>
                <c:pt idx="539">
                  <c:v>107.7186</c:v>
                </c:pt>
                <c:pt idx="540">
                  <c:v>106.0472</c:v>
                </c:pt>
                <c:pt idx="541">
                  <c:v>106.1097</c:v>
                </c:pt>
                <c:pt idx="542">
                  <c:v>106.5665</c:v>
                </c:pt>
                <c:pt idx="543">
                  <c:v>106.63039999999999</c:v>
                </c:pt>
                <c:pt idx="544">
                  <c:v>107.44070000000001</c:v>
                </c:pt>
                <c:pt idx="545">
                  <c:v>106.85380000000001</c:v>
                </c:pt>
                <c:pt idx="546">
                  <c:v>106.5729</c:v>
                </c:pt>
                <c:pt idx="547">
                  <c:v>108.4177</c:v>
                </c:pt>
                <c:pt idx="548">
                  <c:v>108.6241</c:v>
                </c:pt>
                <c:pt idx="549">
                  <c:v>108.0778</c:v>
                </c:pt>
                <c:pt idx="550">
                  <c:v>107.8344</c:v>
                </c:pt>
                <c:pt idx="551">
                  <c:v>107.1277</c:v>
                </c:pt>
                <c:pt idx="552">
                  <c:v>106.53870000000001</c:v>
                </c:pt>
                <c:pt idx="553">
                  <c:v>107.92149999999999</c:v>
                </c:pt>
                <c:pt idx="554">
                  <c:v>111.8325</c:v>
                </c:pt>
                <c:pt idx="555">
                  <c:v>113.3938</c:v>
                </c:pt>
                <c:pt idx="556">
                  <c:v>112.7341</c:v>
                </c:pt>
                <c:pt idx="557">
                  <c:v>110.12130000000001</c:v>
                </c:pt>
                <c:pt idx="558">
                  <c:v>109.4764</c:v>
                </c:pt>
                <c:pt idx="559">
                  <c:v>108.2521</c:v>
                </c:pt>
                <c:pt idx="560">
                  <c:v>107.873</c:v>
                </c:pt>
                <c:pt idx="561">
                  <c:v>107.2702</c:v>
                </c:pt>
                <c:pt idx="562">
                  <c:v>105.8647</c:v>
                </c:pt>
                <c:pt idx="563">
                  <c:v>103.908</c:v>
                </c:pt>
                <c:pt idx="564">
                  <c:v>103.2307</c:v>
                </c:pt>
                <c:pt idx="565">
                  <c:v>103.96080000000001</c:v>
                </c:pt>
                <c:pt idx="566">
                  <c:v>105.47750000000001</c:v>
                </c:pt>
                <c:pt idx="567">
                  <c:v>105.15470000000001</c:v>
                </c:pt>
                <c:pt idx="568">
                  <c:v>104.25539999999999</c:v>
                </c:pt>
                <c:pt idx="569">
                  <c:v>105.1969</c:v>
                </c:pt>
                <c:pt idx="570">
                  <c:v>106.6285</c:v>
                </c:pt>
                <c:pt idx="571">
                  <c:v>107.0262</c:v>
                </c:pt>
                <c:pt idx="572">
                  <c:v>107.25790000000001</c:v>
                </c:pt>
                <c:pt idx="573">
                  <c:v>108.1319</c:v>
                </c:pt>
                <c:pt idx="574">
                  <c:v>109.1371</c:v>
                </c:pt>
                <c:pt idx="575">
                  <c:v>110.2561</c:v>
                </c:pt>
                <c:pt idx="576">
                  <c:v>109.74299999999999</c:v>
                </c:pt>
                <c:pt idx="577">
                  <c:v>109.92359999999999</c:v>
                </c:pt>
                <c:pt idx="578">
                  <c:v>111.26909999999999</c:v>
                </c:pt>
                <c:pt idx="579">
                  <c:v>111.84820000000001</c:v>
                </c:pt>
                <c:pt idx="580">
                  <c:v>114.62520000000001</c:v>
                </c:pt>
                <c:pt idx="581">
                  <c:v>115.7328</c:v>
                </c:pt>
                <c:pt idx="582">
                  <c:v>117.581</c:v>
                </c:pt>
                <c:pt idx="583">
                  <c:v>117.06189999999999</c:v>
                </c:pt>
                <c:pt idx="584">
                  <c:v>119.9764</c:v>
                </c:pt>
                <c:pt idx="585">
                  <c:v>121.4764</c:v>
                </c:pt>
                <c:pt idx="586">
                  <c:v>118.8233</c:v>
                </c:pt>
                <c:pt idx="587">
                  <c:v>116.39149999999999</c:v>
                </c:pt>
              </c:numCache>
            </c:numRef>
          </c:val>
          <c:smooth val="0"/>
          <c:extLst>
            <c:ext xmlns:c16="http://schemas.microsoft.com/office/drawing/2014/chart" uri="{C3380CC4-5D6E-409C-BE32-E72D297353CC}">
              <c16:uniqueId val="{00000000-13EC-3047-9586-FF44C906A9BD}"/>
            </c:ext>
          </c:extLst>
        </c:ser>
        <c:dLbls>
          <c:showLegendKey val="0"/>
          <c:showVal val="0"/>
          <c:showCatName val="0"/>
          <c:showSerName val="0"/>
          <c:showPercent val="0"/>
          <c:showBubbleSize val="0"/>
        </c:dLbls>
        <c:marker val="1"/>
        <c:smooth val="0"/>
        <c:axId val="1239960256"/>
        <c:axId val="1239962304"/>
      </c:lineChart>
      <c:dateAx>
        <c:axId val="123996025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800" b="0" i="0" u="none" strike="noStrike" baseline="0">
                <a:solidFill>
                  <a:srgbClr val="000000"/>
                </a:solidFill>
                <a:latin typeface="Arial"/>
                <a:ea typeface="Arial"/>
                <a:cs typeface="Arial"/>
              </a:defRPr>
            </a:pPr>
            <a:endParaRPr lang="en-US"/>
          </a:p>
        </c:txPr>
        <c:crossAx val="1239962304"/>
        <c:crosses val="autoZero"/>
        <c:auto val="1"/>
        <c:lblOffset val="100"/>
        <c:baseTimeUnit val="months"/>
        <c:majorUnit val="2"/>
        <c:majorTimeUnit val="years"/>
        <c:minorUnit val="1"/>
        <c:minorTimeUnit val="years"/>
      </c:dateAx>
      <c:valAx>
        <c:axId val="123996230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2399602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800" b="0" i="0" baseline="0" dirty="0">
                <a:effectLst/>
              </a:rPr>
              <a:t>France, Germany, Italy:</a:t>
            </a:r>
          </a:p>
          <a:p>
            <a:pPr>
              <a:defRPr sz="1800"/>
            </a:pPr>
            <a:r>
              <a:rPr lang="en-US" sz="2400" b="0" i="0" baseline="0" dirty="0">
                <a:effectLst/>
              </a:rPr>
              <a:t>Before euro</a:t>
            </a:r>
            <a:endParaRPr lang="en-US" sz="2400" dirty="0">
              <a:effectLst/>
            </a:endParaRPr>
          </a:p>
          <a:p>
            <a:pPr>
              <a:defRPr sz="1800"/>
            </a:pPr>
            <a:r>
              <a:rPr lang="en-US" sz="1800" b="0" i="0" baseline="0" dirty="0">
                <a:effectLst/>
              </a:rPr>
              <a:t>US Dollar Value, 1950-1998</a:t>
            </a:r>
            <a:endParaRPr lang="en-US" sz="1800" dirty="0">
              <a:effectLst/>
            </a:endParaRPr>
          </a:p>
        </c:rich>
      </c:tx>
      <c:layout>
        <c:manualLayout>
          <c:xMode val="edge"/>
          <c:yMode val="edge"/>
          <c:x val="0.25258542149939012"/>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70963642815492"/>
          <c:y val="0.24201209694866743"/>
          <c:w val="0.88110445366235357"/>
          <c:h val="0.51761645783611965"/>
        </c:manualLayout>
      </c:layout>
      <c:lineChart>
        <c:grouping val="standard"/>
        <c:varyColors val="0"/>
        <c:ser>
          <c:idx val="0"/>
          <c:order val="0"/>
          <c:tx>
            <c:strRef>
              <c:f>Data!$C$15</c:f>
              <c:strCache>
                <c:ptCount val="1"/>
                <c:pt idx="0">
                  <c:v>France </c:v>
                </c:pt>
              </c:strCache>
            </c:strRef>
          </c:tx>
          <c:spPr>
            <a:ln w="28575" cap="rnd">
              <a:solidFill>
                <a:srgbClr val="FF0000"/>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Data!$D$15:$AZ$15</c:f>
              <c:numCache>
                <c:formatCode>0.00</c:formatCode>
                <c:ptCount val="49"/>
                <c:pt idx="0">
                  <c:v>0.28597574925646307</c:v>
                </c:pt>
                <c:pt idx="1">
                  <c:v>0.28574694250771515</c:v>
                </c:pt>
                <c:pt idx="2">
                  <c:v>0.28573877760950939</c:v>
                </c:pt>
                <c:pt idx="3">
                  <c:v>0.28574694250771515</c:v>
                </c:pt>
                <c:pt idx="4">
                  <c:v>0.28573877760950939</c:v>
                </c:pt>
                <c:pt idx="5">
                  <c:v>0.28573877760950939</c:v>
                </c:pt>
                <c:pt idx="6">
                  <c:v>0.28588581720460848</c:v>
                </c:pt>
                <c:pt idx="7">
                  <c:v>0.2765174471561026</c:v>
                </c:pt>
                <c:pt idx="8">
                  <c:v>0.23825265506586754</c:v>
                </c:pt>
                <c:pt idx="9">
                  <c:v>0.20254969540628423</c:v>
                </c:pt>
                <c:pt idx="10">
                  <c:v>0.20254969540628423</c:v>
                </c:pt>
                <c:pt idx="11">
                  <c:v>0.20254969540628423</c:v>
                </c:pt>
                <c:pt idx="12">
                  <c:v>0.20254969540628423</c:v>
                </c:pt>
                <c:pt idx="13">
                  <c:v>0.20254969540628423</c:v>
                </c:pt>
                <c:pt idx="14">
                  <c:v>0.20254969540628423</c:v>
                </c:pt>
                <c:pt idx="15">
                  <c:v>0.20254969540628423</c:v>
                </c:pt>
                <c:pt idx="16">
                  <c:v>0.20254969540628423</c:v>
                </c:pt>
                <c:pt idx="17">
                  <c:v>0.20254969540628423</c:v>
                </c:pt>
                <c:pt idx="18">
                  <c:v>0.20254969540628423</c:v>
                </c:pt>
                <c:pt idx="19">
                  <c:v>0.19252252136976347</c:v>
                </c:pt>
                <c:pt idx="20">
                  <c:v>0.18004425473022065</c:v>
                </c:pt>
                <c:pt idx="21">
                  <c:v>0.18048582382631395</c:v>
                </c:pt>
                <c:pt idx="22">
                  <c:v>0.19823395291675949</c:v>
                </c:pt>
                <c:pt idx="23">
                  <c:v>0.22457881889847564</c:v>
                </c:pt>
                <c:pt idx="24">
                  <c:v>0.20791669976396801</c:v>
                </c:pt>
                <c:pt idx="25">
                  <c:v>0.23321985937399325</c:v>
                </c:pt>
                <c:pt idx="26">
                  <c:v>0.20820847924430994</c:v>
                </c:pt>
                <c:pt idx="27">
                  <c:v>0.20386639456886216</c:v>
                </c:pt>
                <c:pt idx="28">
                  <c:v>0.22157718644561805</c:v>
                </c:pt>
                <c:pt idx="29">
                  <c:v>0.23504985018794897</c:v>
                </c:pt>
                <c:pt idx="30">
                  <c:v>0.23665418320984336</c:v>
                </c:pt>
                <c:pt idx="31">
                  <c:v>0.18400590048126836</c:v>
                </c:pt>
                <c:pt idx="32">
                  <c:v>0.15215836644900091</c:v>
                </c:pt>
                <c:pt idx="33">
                  <c:v>0.13121135417162799</c:v>
                </c:pt>
                <c:pt idx="34">
                  <c:v>0.11442825920834857</c:v>
                </c:pt>
                <c:pt idx="35">
                  <c:v>0.11129381846618458</c:v>
                </c:pt>
                <c:pt idx="36">
                  <c:v>0.14438157161747059</c:v>
                </c:pt>
                <c:pt idx="37">
                  <c:v>0.1663697428894266</c:v>
                </c:pt>
                <c:pt idx="38">
                  <c:v>0.16787137695098006</c:v>
                </c:pt>
                <c:pt idx="39">
                  <c:v>0.15673633161228123</c:v>
                </c:pt>
                <c:pt idx="40">
                  <c:v>0.18364545408634092</c:v>
                </c:pt>
                <c:pt idx="41">
                  <c:v>0.17723844774567454</c:v>
                </c:pt>
                <c:pt idx="42">
                  <c:v>0.18889965791846128</c:v>
                </c:pt>
                <c:pt idx="43">
                  <c:v>0.17657767740317803</c:v>
                </c:pt>
                <c:pt idx="44">
                  <c:v>0.18011381391901543</c:v>
                </c:pt>
                <c:pt idx="45">
                  <c:v>0.20034128137281859</c:v>
                </c:pt>
                <c:pt idx="46">
                  <c:v>0.19548345257009425</c:v>
                </c:pt>
                <c:pt idx="47">
                  <c:v>0.17132993433780255</c:v>
                </c:pt>
                <c:pt idx="48">
                  <c:v>0.16950544019235014</c:v>
                </c:pt>
              </c:numCache>
            </c:numRef>
          </c:val>
          <c:smooth val="0"/>
          <c:extLst>
            <c:ext xmlns:c16="http://schemas.microsoft.com/office/drawing/2014/chart" uri="{C3380CC4-5D6E-409C-BE32-E72D297353CC}">
              <c16:uniqueId val="{00000000-023D-664B-B9B7-640ED710075D}"/>
            </c:ext>
          </c:extLst>
        </c:ser>
        <c:ser>
          <c:idx val="1"/>
          <c:order val="1"/>
          <c:tx>
            <c:strRef>
              <c:f>Data!$C$16</c:f>
              <c:strCache>
                <c:ptCount val="1"/>
                <c:pt idx="0">
                  <c:v>Germany</c:v>
                </c:pt>
              </c:strCache>
            </c:strRef>
          </c:tx>
          <c:spPr>
            <a:ln w="28575" cap="rnd">
              <a:solidFill>
                <a:schemeClr val="bg1">
                  <a:lumMod val="50000"/>
                </a:schemeClr>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Data!$D$16:$AZ$16</c:f>
              <c:numCache>
                <c:formatCode>0.00</c:formatCode>
                <c:ptCount val="49"/>
                <c:pt idx="0">
                  <c:v>0.23837999998999981</c:v>
                </c:pt>
                <c:pt idx="1">
                  <c:v>0.23837999998999981</c:v>
                </c:pt>
                <c:pt idx="2">
                  <c:v>0.23837999998999981</c:v>
                </c:pt>
                <c:pt idx="3">
                  <c:v>0.23809523791383216</c:v>
                </c:pt>
                <c:pt idx="4">
                  <c:v>0.23809523791383216</c:v>
                </c:pt>
                <c:pt idx="5">
                  <c:v>0.23809523791383216</c:v>
                </c:pt>
                <c:pt idx="6">
                  <c:v>0.23809523791383216</c:v>
                </c:pt>
                <c:pt idx="7">
                  <c:v>0.23809523791383216</c:v>
                </c:pt>
                <c:pt idx="8">
                  <c:v>0.23809523791383216</c:v>
                </c:pt>
                <c:pt idx="9">
                  <c:v>0.23809523791383216</c:v>
                </c:pt>
                <c:pt idx="10">
                  <c:v>0.23809523791383216</c:v>
                </c:pt>
                <c:pt idx="11">
                  <c:v>0.24793388411105777</c:v>
                </c:pt>
                <c:pt idx="12">
                  <c:v>0.24999999981249998</c:v>
                </c:pt>
                <c:pt idx="13">
                  <c:v>0.24999999981249998</c:v>
                </c:pt>
                <c:pt idx="14">
                  <c:v>0.24999999981249998</c:v>
                </c:pt>
                <c:pt idx="15">
                  <c:v>0.24999999981249998</c:v>
                </c:pt>
                <c:pt idx="16">
                  <c:v>0.24999999981249998</c:v>
                </c:pt>
                <c:pt idx="17">
                  <c:v>0.24999999981249998</c:v>
                </c:pt>
                <c:pt idx="18">
                  <c:v>0.24999999981249998</c:v>
                </c:pt>
                <c:pt idx="19">
                  <c:v>0.25359256111702222</c:v>
                </c:pt>
                <c:pt idx="20">
                  <c:v>0.27322404351727436</c:v>
                </c:pt>
                <c:pt idx="21">
                  <c:v>0.28511200614480664</c:v>
                </c:pt>
                <c:pt idx="22">
                  <c:v>0.31361316348819757</c:v>
                </c:pt>
                <c:pt idx="23">
                  <c:v>0.37416747749120266</c:v>
                </c:pt>
                <c:pt idx="24">
                  <c:v>0.38643609328043127</c:v>
                </c:pt>
                <c:pt idx="25">
                  <c:v>0.40645587423053525</c:v>
                </c:pt>
                <c:pt idx="26">
                  <c:v>0.39714058791264767</c:v>
                </c:pt>
                <c:pt idx="27">
                  <c:v>0.43062922123349806</c:v>
                </c:pt>
                <c:pt idx="28">
                  <c:v>0.49785300910566971</c:v>
                </c:pt>
                <c:pt idx="29">
                  <c:v>0.5455884628706994</c:v>
                </c:pt>
                <c:pt idx="30">
                  <c:v>0.55015587775085184</c:v>
                </c:pt>
                <c:pt idx="31">
                  <c:v>0.44247787628566648</c:v>
                </c:pt>
                <c:pt idx="32">
                  <c:v>0.41210064887077918</c:v>
                </c:pt>
                <c:pt idx="33">
                  <c:v>0.39165641302480175</c:v>
                </c:pt>
                <c:pt idx="34">
                  <c:v>0.35137754645088914</c:v>
                </c:pt>
                <c:pt idx="35">
                  <c:v>0.3396777590518279</c:v>
                </c:pt>
                <c:pt idx="36">
                  <c:v>0.46051470198487832</c:v>
                </c:pt>
                <c:pt idx="37">
                  <c:v>0.55636176496497136</c:v>
                </c:pt>
                <c:pt idx="38">
                  <c:v>0.56940312317613062</c:v>
                </c:pt>
                <c:pt idx="39">
                  <c:v>0.53190310498437443</c:v>
                </c:pt>
                <c:pt idx="40">
                  <c:v>0.61891401221323783</c:v>
                </c:pt>
                <c:pt idx="41">
                  <c:v>0.60257601245323633</c:v>
                </c:pt>
                <c:pt idx="42">
                  <c:v>0.64034834950212915</c:v>
                </c:pt>
                <c:pt idx="43">
                  <c:v>0.60484328258530307</c:v>
                </c:pt>
                <c:pt idx="44">
                  <c:v>0.61622109602111041</c:v>
                </c:pt>
                <c:pt idx="45">
                  <c:v>0.6977721878472507</c:v>
                </c:pt>
                <c:pt idx="46">
                  <c:v>0.66455154677141326</c:v>
                </c:pt>
                <c:pt idx="47">
                  <c:v>0.57668270004762545</c:v>
                </c:pt>
                <c:pt idx="48">
                  <c:v>0.56828914733669023</c:v>
                </c:pt>
              </c:numCache>
            </c:numRef>
          </c:val>
          <c:smooth val="0"/>
          <c:extLst>
            <c:ext xmlns:c16="http://schemas.microsoft.com/office/drawing/2014/chart" uri="{C3380CC4-5D6E-409C-BE32-E72D297353CC}">
              <c16:uniqueId val="{00000001-023D-664B-B9B7-640ED710075D}"/>
            </c:ext>
          </c:extLst>
        </c:ser>
        <c:ser>
          <c:idx val="2"/>
          <c:order val="2"/>
          <c:tx>
            <c:strRef>
              <c:f>Data!$C$17</c:f>
              <c:strCache>
                <c:ptCount val="1"/>
                <c:pt idx="0">
                  <c:v>Italy</c:v>
                </c:pt>
              </c:strCache>
            </c:strRef>
          </c:tx>
          <c:spPr>
            <a:ln w="28575" cap="rnd">
              <a:solidFill>
                <a:srgbClr val="00B050"/>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Data!$D$17:$AZ$17</c:f>
              <c:numCache>
                <c:formatCode>0.00</c:formatCode>
                <c:ptCount val="49"/>
                <c:pt idx="0">
                  <c:v>1.6009999900000007E-3</c:v>
                </c:pt>
                <c:pt idx="1">
                  <c:v>1.5999999900000001E-3</c:v>
                </c:pt>
                <c:pt idx="2">
                  <c:v>1.5999999900000001E-3</c:v>
                </c:pt>
                <c:pt idx="3">
                  <c:v>1.5999999900000001E-3</c:v>
                </c:pt>
                <c:pt idx="4">
                  <c:v>1.5999999900000001E-3</c:v>
                </c:pt>
                <c:pt idx="5">
                  <c:v>1.5999999900000001E-3</c:v>
                </c:pt>
                <c:pt idx="6">
                  <c:v>1.5999999900000001E-3</c:v>
                </c:pt>
                <c:pt idx="7">
                  <c:v>1.5999999900000001E-3</c:v>
                </c:pt>
                <c:pt idx="8">
                  <c:v>1.6006665178067065E-3</c:v>
                </c:pt>
                <c:pt idx="9">
                  <c:v>1.6100822436768557E-3</c:v>
                </c:pt>
                <c:pt idx="10">
                  <c:v>1.6025991957045599E-3</c:v>
                </c:pt>
                <c:pt idx="11">
                  <c:v>1.5999999984E-3</c:v>
                </c:pt>
                <c:pt idx="12">
                  <c:v>1.5999999984E-3</c:v>
                </c:pt>
                <c:pt idx="13">
                  <c:v>1.5999999984E-3</c:v>
                </c:pt>
                <c:pt idx="14">
                  <c:v>1.5999999984E-3</c:v>
                </c:pt>
                <c:pt idx="15">
                  <c:v>1.5999999984E-3</c:v>
                </c:pt>
                <c:pt idx="16">
                  <c:v>1.5999999984E-3</c:v>
                </c:pt>
                <c:pt idx="17">
                  <c:v>1.5999999984E-3</c:v>
                </c:pt>
                <c:pt idx="18">
                  <c:v>1.5999999984E-3</c:v>
                </c:pt>
                <c:pt idx="19">
                  <c:v>1.5999999984E-3</c:v>
                </c:pt>
                <c:pt idx="20">
                  <c:v>1.5999999984E-3</c:v>
                </c:pt>
                <c:pt idx="21">
                  <c:v>1.6119690915442056E-3</c:v>
                </c:pt>
                <c:pt idx="22">
                  <c:v>1.714626190059454E-3</c:v>
                </c:pt>
                <c:pt idx="23">
                  <c:v>1.7152781252051763E-3</c:v>
                </c:pt>
                <c:pt idx="24">
                  <c:v>1.537649344196102E-3</c:v>
                </c:pt>
                <c:pt idx="25">
                  <c:v>1.5317473791179757E-3</c:v>
                </c:pt>
                <c:pt idx="26">
                  <c:v>1.2014393243110046E-3</c:v>
                </c:pt>
                <c:pt idx="27">
                  <c:v>1.1332878759000981E-3</c:v>
                </c:pt>
                <c:pt idx="28">
                  <c:v>1.178323559797384E-3</c:v>
                </c:pt>
                <c:pt idx="29">
                  <c:v>1.2035697879922678E-3</c:v>
                </c:pt>
                <c:pt idx="30">
                  <c:v>1.1676138934412395E-3</c:v>
                </c:pt>
                <c:pt idx="31">
                  <c:v>8.796892937417756E-4</c:v>
                </c:pt>
                <c:pt idx="32">
                  <c:v>7.3936606753474622E-4</c:v>
                </c:pt>
                <c:pt idx="33">
                  <c:v>6.5839358549097933E-4</c:v>
                </c:pt>
                <c:pt idx="34">
                  <c:v>5.6916465127093371E-4</c:v>
                </c:pt>
                <c:pt idx="35">
                  <c:v>5.2371398757212562E-4</c:v>
                </c:pt>
                <c:pt idx="36">
                  <c:v>6.7077628940028465E-4</c:v>
                </c:pt>
                <c:pt idx="37">
                  <c:v>7.7156326432985874E-4</c:v>
                </c:pt>
                <c:pt idx="38">
                  <c:v>7.6826895559597497E-4</c:v>
                </c:pt>
                <c:pt idx="39">
                  <c:v>7.2881339461844364E-4</c:v>
                </c:pt>
                <c:pt idx="40">
                  <c:v>8.3465370913152648E-4</c:v>
                </c:pt>
                <c:pt idx="41">
                  <c:v>8.0605292006104723E-4</c:v>
                </c:pt>
                <c:pt idx="42">
                  <c:v>8.1142102134916538E-4</c:v>
                </c:pt>
                <c:pt idx="43">
                  <c:v>6.3545891232818965E-4</c:v>
                </c:pt>
                <c:pt idx="44">
                  <c:v>6.2017619846647303E-4</c:v>
                </c:pt>
                <c:pt idx="45">
                  <c:v>6.1389873174609968E-4</c:v>
                </c:pt>
                <c:pt idx="46">
                  <c:v>6.481104157198389E-4</c:v>
                </c:pt>
                <c:pt idx="47">
                  <c:v>5.8716564812428163E-4</c:v>
                </c:pt>
                <c:pt idx="48">
                  <c:v>5.7596806095831039E-4</c:v>
                </c:pt>
              </c:numCache>
            </c:numRef>
          </c:val>
          <c:smooth val="0"/>
          <c:extLst>
            <c:ext xmlns:c16="http://schemas.microsoft.com/office/drawing/2014/chart" uri="{C3380CC4-5D6E-409C-BE32-E72D297353CC}">
              <c16:uniqueId val="{00000002-023D-664B-B9B7-640ED710075D}"/>
            </c:ext>
          </c:extLst>
        </c:ser>
        <c:dLbls>
          <c:showLegendKey val="0"/>
          <c:showVal val="0"/>
          <c:showCatName val="0"/>
          <c:showSerName val="0"/>
          <c:showPercent val="0"/>
          <c:showBubbleSize val="0"/>
        </c:dLbls>
        <c:smooth val="0"/>
        <c:axId val="740907984"/>
        <c:axId val="740909632"/>
      </c:lineChart>
      <c:catAx>
        <c:axId val="74090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0909632"/>
        <c:crosses val="autoZero"/>
        <c:auto val="1"/>
        <c:lblAlgn val="ctr"/>
        <c:lblOffset val="100"/>
        <c:noMultiLvlLbl val="0"/>
      </c:catAx>
      <c:valAx>
        <c:axId val="7409096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0907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dirty="0"/>
              <a:t>France, Germany, Italy + Euro</a:t>
            </a:r>
          </a:p>
          <a:p>
            <a:pPr>
              <a:defRPr sz="1800"/>
            </a:pPr>
            <a:r>
              <a:rPr lang="en-US" sz="1800" dirty="0"/>
              <a:t>US Dollar Value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Data!$C$11</c:f>
              <c:strCache>
                <c:ptCount val="1"/>
                <c:pt idx="0">
                  <c:v>Euro Area</c:v>
                </c:pt>
              </c:strCache>
            </c:strRef>
          </c:tx>
          <c:spPr>
            <a:ln w="28575" cap="rnd">
              <a:solidFill>
                <a:schemeClr val="accent1"/>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Data!$D$11:$BW$11</c:f>
              <c:numCache>
                <c:formatCode>General</c:formatCode>
                <c:ptCount val="72"/>
                <c:pt idx="49" formatCode="0.00">
                  <c:v>1.0657764478764002</c:v>
                </c:pt>
                <c:pt idx="50" formatCode="0.00">
                  <c:v>0.92361254901960133</c:v>
                </c:pt>
                <c:pt idx="51" formatCode="0.00">
                  <c:v>0.89562952755909631</c:v>
                </c:pt>
                <c:pt idx="52" formatCode="0.00">
                  <c:v>0.9455737254901978</c:v>
                </c:pt>
                <c:pt idx="53" formatCode="0.00">
                  <c:v>1.1311603921569</c:v>
                </c:pt>
                <c:pt idx="54" formatCode="0.00">
                  <c:v>1.2439023166022998</c:v>
                </c:pt>
                <c:pt idx="55" formatCode="0.00">
                  <c:v>1.2440902723734999</c:v>
                </c:pt>
                <c:pt idx="56" formatCode="0.00">
                  <c:v>1.2555988235294004</c:v>
                </c:pt>
                <c:pt idx="57" formatCode="0.00">
                  <c:v>1.3704780392157001</c:v>
                </c:pt>
                <c:pt idx="58" formatCode="0.00">
                  <c:v>1.4707554687499997</c:v>
                </c:pt>
                <c:pt idx="59" formatCode="0.00">
                  <c:v>1.3947824218749991</c:v>
                </c:pt>
                <c:pt idx="60" formatCode="0.00">
                  <c:v>1.3257166666667008</c:v>
                </c:pt>
                <c:pt idx="61" formatCode="0.00">
                  <c:v>1.3919552529183004</c:v>
                </c:pt>
                <c:pt idx="62" formatCode="0.00">
                  <c:v>1.2847886718750003</c:v>
                </c:pt>
                <c:pt idx="63" formatCode="0.00">
                  <c:v>1.3281180392157006</c:v>
                </c:pt>
                <c:pt idx="64" formatCode="0.00">
                  <c:v>1.3285007843136996</c:v>
                </c:pt>
                <c:pt idx="65" formatCode="0.00">
                  <c:v>1.1095128906249994</c:v>
                </c:pt>
                <c:pt idx="66" formatCode="0.00">
                  <c:v>1.1069031128405002</c:v>
                </c:pt>
                <c:pt idx="67" formatCode="0.00">
                  <c:v>1.1296811764706003</c:v>
                </c:pt>
                <c:pt idx="68" formatCode="0.00">
                  <c:v>1.1809545098038996</c:v>
                </c:pt>
                <c:pt idx="69" formatCode="0.00">
                  <c:v>1.1194745098038998</c:v>
                </c:pt>
                <c:pt idx="70" formatCode="0.00">
                  <c:v>1.1421961089493999</c:v>
                </c:pt>
                <c:pt idx="71" formatCode="0.00">
                  <c:v>1.1827403100775005</c:v>
                </c:pt>
              </c:numCache>
            </c:numRef>
          </c:val>
          <c:smooth val="0"/>
          <c:extLst>
            <c:ext xmlns:c16="http://schemas.microsoft.com/office/drawing/2014/chart" uri="{C3380CC4-5D6E-409C-BE32-E72D297353CC}">
              <c16:uniqueId val="{00000000-77E2-894F-BC87-DE09A0EBB85F}"/>
            </c:ext>
          </c:extLst>
        </c:ser>
        <c:ser>
          <c:idx val="1"/>
          <c:order val="1"/>
          <c:tx>
            <c:strRef>
              <c:f>Data!$C$12</c:f>
              <c:strCache>
                <c:ptCount val="1"/>
                <c:pt idx="0">
                  <c:v>France</c:v>
                </c:pt>
              </c:strCache>
            </c:strRef>
          </c:tx>
          <c:spPr>
            <a:ln w="28575" cap="rnd">
              <a:solidFill>
                <a:srgbClr val="FF0000"/>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Data!$D$12:$BW$12</c:f>
              <c:numCache>
                <c:formatCode>0.00</c:formatCode>
                <c:ptCount val="72"/>
                <c:pt idx="0">
                  <c:v>1.7980910693809136</c:v>
                </c:pt>
                <c:pt idx="1">
                  <c:v>1.7966524321097204</c:v>
                </c:pt>
                <c:pt idx="2">
                  <c:v>1.7966010947827464</c:v>
                </c:pt>
                <c:pt idx="3">
                  <c:v>1.7966524321097204</c:v>
                </c:pt>
                <c:pt idx="4">
                  <c:v>1.7966010947827464</c:v>
                </c:pt>
                <c:pt idx="5">
                  <c:v>1.7966010947827464</c:v>
                </c:pt>
                <c:pt idx="6">
                  <c:v>1.7975256157726573</c:v>
                </c:pt>
                <c:pt idx="7">
                  <c:v>1.7386213815406584</c:v>
                </c:pt>
                <c:pt idx="8">
                  <c:v>1.4980290197475401</c:v>
                </c:pt>
                <c:pt idx="9">
                  <c:v>1.2735443455005928</c:v>
                </c:pt>
                <c:pt idx="10">
                  <c:v>1.2735443455005928</c:v>
                </c:pt>
                <c:pt idx="11">
                  <c:v>1.2735443455005928</c:v>
                </c:pt>
                <c:pt idx="12">
                  <c:v>1.2735443455005928</c:v>
                </c:pt>
                <c:pt idx="13">
                  <c:v>1.2735443455005928</c:v>
                </c:pt>
                <c:pt idx="14">
                  <c:v>1.2735443455005928</c:v>
                </c:pt>
                <c:pt idx="15">
                  <c:v>1.2735443455005928</c:v>
                </c:pt>
                <c:pt idx="16">
                  <c:v>1.2735443455005928</c:v>
                </c:pt>
                <c:pt idx="17">
                  <c:v>1.2735443455005928</c:v>
                </c:pt>
                <c:pt idx="18">
                  <c:v>1.2735443455005928</c:v>
                </c:pt>
                <c:pt idx="19">
                  <c:v>1.2104978384695821</c:v>
                </c:pt>
                <c:pt idx="20">
                  <c:v>1.132039927740256</c:v>
                </c:pt>
                <c:pt idx="21">
                  <c:v>1.1348163220683216</c:v>
                </c:pt>
                <c:pt idx="22">
                  <c:v>1.2464088347157154</c:v>
                </c:pt>
                <c:pt idx="23">
                  <c:v>1.4120538880774918</c:v>
                </c:pt>
                <c:pt idx="24">
                  <c:v>1.3072897334573359</c:v>
                </c:pt>
                <c:pt idx="25">
                  <c:v>1.4663849904509776</c:v>
                </c:pt>
                <c:pt idx="26">
                  <c:v>1.3091243158622969</c:v>
                </c:pt>
                <c:pt idx="27">
                  <c:v>1.2818231768751003</c:v>
                </c:pt>
                <c:pt idx="28">
                  <c:v>1.3931809293700492</c:v>
                </c:pt>
                <c:pt idx="29">
                  <c:v>1.477891176371211</c:v>
                </c:pt>
                <c:pt idx="30">
                  <c:v>1.4879785242896324</c:v>
                </c:pt>
                <c:pt idx="31">
                  <c:v>1.1569490323182861</c:v>
                </c:pt>
                <c:pt idx="32">
                  <c:v>0.95670559673287991</c:v>
                </c:pt>
                <c:pt idx="33">
                  <c:v>0.82499989859559153</c:v>
                </c:pt>
                <c:pt idx="34">
                  <c:v>0.71947510060657982</c:v>
                </c:pt>
                <c:pt idx="35">
                  <c:v>0.69976710116731844</c:v>
                </c:pt>
                <c:pt idx="36">
                  <c:v>0.90780849489351378</c:v>
                </c:pt>
                <c:pt idx="37">
                  <c:v>1.0460605477298734</c:v>
                </c:pt>
                <c:pt idx="38">
                  <c:v>1.0555021692749789</c:v>
                </c:pt>
                <c:pt idx="39">
                  <c:v>0.98548984958450614</c:v>
                </c:pt>
                <c:pt idx="40">
                  <c:v>1.1546827022347224</c:v>
                </c:pt>
                <c:pt idx="41">
                  <c:v>1.1143982343643799</c:v>
                </c:pt>
                <c:pt idx="42">
                  <c:v>1.1877188495717124</c:v>
                </c:pt>
                <c:pt idx="43">
                  <c:v>1.1102435979840439</c:v>
                </c:pt>
                <c:pt idx="44">
                  <c:v>1.1324772856508147</c:v>
                </c:pt>
                <c:pt idx="45">
                  <c:v>1.259658799046411</c:v>
                </c:pt>
                <c:pt idx="46">
                  <c:v>1.2291148854122287</c:v>
                </c:pt>
                <c:pt idx="47">
                  <c:v>1.0772480731369523</c:v>
                </c:pt>
                <c:pt idx="48">
                  <c:v>1.0657764478764002</c:v>
                </c:pt>
              </c:numCache>
            </c:numRef>
          </c:val>
          <c:smooth val="0"/>
          <c:extLst>
            <c:ext xmlns:c16="http://schemas.microsoft.com/office/drawing/2014/chart" uri="{C3380CC4-5D6E-409C-BE32-E72D297353CC}">
              <c16:uniqueId val="{00000001-77E2-894F-BC87-DE09A0EBB85F}"/>
            </c:ext>
          </c:extLst>
        </c:ser>
        <c:ser>
          <c:idx val="2"/>
          <c:order val="2"/>
          <c:tx>
            <c:strRef>
              <c:f>Data!$C$13</c:f>
              <c:strCache>
                <c:ptCount val="1"/>
                <c:pt idx="0">
                  <c:v>Germany</c:v>
                </c:pt>
              </c:strCache>
            </c:strRef>
          </c:tx>
          <c:spPr>
            <a:ln w="28575" cap="rnd">
              <a:solidFill>
                <a:schemeClr val="bg1">
                  <a:lumMod val="50000"/>
                </a:schemeClr>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Data!$D$13:$BW$13</c:f>
              <c:numCache>
                <c:formatCode>0.00</c:formatCode>
                <c:ptCount val="72"/>
                <c:pt idx="0">
                  <c:v>0.44706078028197382</c:v>
                </c:pt>
                <c:pt idx="1">
                  <c:v>0.44706078028197382</c:v>
                </c:pt>
                <c:pt idx="2">
                  <c:v>0.44706078028197382</c:v>
                </c:pt>
                <c:pt idx="3">
                  <c:v>0.44652673398626297</c:v>
                </c:pt>
                <c:pt idx="4">
                  <c:v>0.44652673398626297</c:v>
                </c:pt>
                <c:pt idx="5">
                  <c:v>0.44652673398626297</c:v>
                </c:pt>
                <c:pt idx="6">
                  <c:v>0.44652673398626297</c:v>
                </c:pt>
                <c:pt idx="7">
                  <c:v>0.44652673398626297</c:v>
                </c:pt>
                <c:pt idx="8">
                  <c:v>0.44652673398626297</c:v>
                </c:pt>
                <c:pt idx="9">
                  <c:v>0.44652673398626297</c:v>
                </c:pt>
                <c:pt idx="10">
                  <c:v>0.44652673398626297</c:v>
                </c:pt>
                <c:pt idx="11">
                  <c:v>0.46497825192415398</c:v>
                </c:pt>
                <c:pt idx="12">
                  <c:v>0.46885307069115773</c:v>
                </c:pt>
                <c:pt idx="13">
                  <c:v>0.46885307069115773</c:v>
                </c:pt>
                <c:pt idx="14">
                  <c:v>0.46885307069115773</c:v>
                </c:pt>
                <c:pt idx="15">
                  <c:v>0.46885307069115773</c:v>
                </c:pt>
                <c:pt idx="16">
                  <c:v>0.46885307069115773</c:v>
                </c:pt>
                <c:pt idx="17">
                  <c:v>0.46885307069115773</c:v>
                </c:pt>
                <c:pt idx="18">
                  <c:v>0.46885307069115773</c:v>
                </c:pt>
                <c:pt idx="19">
                  <c:v>0.4755906042932968</c:v>
                </c:pt>
                <c:pt idx="20">
                  <c:v>0.51240772754322017</c:v>
                </c:pt>
                <c:pt idx="21">
                  <c:v>0.53470255868866223</c:v>
                </c:pt>
                <c:pt idx="22">
                  <c:v>0.58815397928355351</c:v>
                </c:pt>
                <c:pt idx="23">
                  <c:v>0.70171828362434874</c:v>
                </c:pt>
                <c:pt idx="24">
                  <c:v>0.72472699638524474</c:v>
                </c:pt>
                <c:pt idx="25">
                  <c:v>0.76227233950548612</c:v>
                </c:pt>
                <c:pt idx="26">
                  <c:v>0.74480233711434796</c:v>
                </c:pt>
                <c:pt idx="27">
                  <c:v>0.80760733142437535</c:v>
                </c:pt>
                <c:pt idx="28">
                  <c:v>0.93367964898836442</c:v>
                </c:pt>
                <c:pt idx="29">
                  <c:v>1.0232033053697869</c:v>
                </c:pt>
                <c:pt idx="30">
                  <c:v>1.0317690913429312</c:v>
                </c:pt>
                <c:pt idx="31">
                  <c:v>0.82982844466011907</c:v>
                </c:pt>
                <c:pt idx="32">
                  <c:v>0.77285861920717758</c:v>
                </c:pt>
                <c:pt idx="33">
                  <c:v>0.7345172481611385</c:v>
                </c:pt>
                <c:pt idx="34">
                  <c:v>0.65897776699593047</c:v>
                </c:pt>
                <c:pt idx="35">
                  <c:v>0.63703584198553975</c:v>
                </c:pt>
                <c:pt idx="36">
                  <c:v>0.86365492914387554</c:v>
                </c:pt>
                <c:pt idx="37">
                  <c:v>1.0434076884584718</c:v>
                </c:pt>
                <c:pt idx="38">
                  <c:v>1.0678656118499568</c:v>
                </c:pt>
                <c:pt idx="39">
                  <c:v>0.99753761707649402</c:v>
                </c:pt>
                <c:pt idx="40">
                  <c:v>1.1607189413503842</c:v>
                </c:pt>
                <c:pt idx="41">
                  <c:v>1.1300784559016914</c:v>
                </c:pt>
                <c:pt idx="42">
                  <c:v>1.2009171608050397</c:v>
                </c:pt>
                <c:pt idx="43">
                  <c:v>1.134330522158904</c:v>
                </c:pt>
                <c:pt idx="44">
                  <c:v>1.1556686132434251</c:v>
                </c:pt>
                <c:pt idx="45">
                  <c:v>1.3086105326417412</c:v>
                </c:pt>
                <c:pt idx="46">
                  <c:v>1.2463081342800737</c:v>
                </c:pt>
                <c:pt idx="47">
                  <c:v>1.0815178197383266</c:v>
                </c:pt>
                <c:pt idx="48">
                  <c:v>1.0657764478764002</c:v>
                </c:pt>
              </c:numCache>
            </c:numRef>
          </c:val>
          <c:smooth val="0"/>
          <c:extLst>
            <c:ext xmlns:c16="http://schemas.microsoft.com/office/drawing/2014/chart" uri="{C3380CC4-5D6E-409C-BE32-E72D297353CC}">
              <c16:uniqueId val="{00000002-77E2-894F-BC87-DE09A0EBB85F}"/>
            </c:ext>
          </c:extLst>
        </c:ser>
        <c:ser>
          <c:idx val="3"/>
          <c:order val="3"/>
          <c:tx>
            <c:strRef>
              <c:f>Data!$C$14</c:f>
              <c:strCache>
                <c:ptCount val="1"/>
                <c:pt idx="0">
                  <c:v>Italy </c:v>
                </c:pt>
              </c:strCache>
            </c:strRef>
          </c:tx>
          <c:spPr>
            <a:ln w="28575" cap="rnd">
              <a:solidFill>
                <a:srgbClr val="00B050"/>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Data!$D$14:$BW$14</c:f>
              <c:numCache>
                <c:formatCode>0.00</c:formatCode>
                <c:ptCount val="72"/>
                <c:pt idx="0">
                  <c:v>2.9625046908909392</c:v>
                </c:pt>
                <c:pt idx="1">
                  <c:v>2.9606542819531527</c:v>
                </c:pt>
                <c:pt idx="2">
                  <c:v>2.9606542819531527</c:v>
                </c:pt>
                <c:pt idx="3">
                  <c:v>2.9606542819531527</c:v>
                </c:pt>
                <c:pt idx="4">
                  <c:v>2.9606542819531527</c:v>
                </c:pt>
                <c:pt idx="5">
                  <c:v>2.9606542819531527</c:v>
                </c:pt>
                <c:pt idx="6">
                  <c:v>2.9606542819531527</c:v>
                </c:pt>
                <c:pt idx="7">
                  <c:v>2.9606542819531527</c:v>
                </c:pt>
                <c:pt idx="8">
                  <c:v>2.961887630963965</c:v>
                </c:pt>
                <c:pt idx="9">
                  <c:v>2.9793105742698298</c:v>
                </c:pt>
                <c:pt idx="10">
                  <c:v>2.9654638754200136</c:v>
                </c:pt>
                <c:pt idx="11">
                  <c:v>2.9606542974965873</c:v>
                </c:pt>
                <c:pt idx="12">
                  <c:v>2.9606542974965873</c:v>
                </c:pt>
                <c:pt idx="13">
                  <c:v>2.9606542974965873</c:v>
                </c:pt>
                <c:pt idx="14">
                  <c:v>2.9606542974965873</c:v>
                </c:pt>
                <c:pt idx="15">
                  <c:v>2.9606542974965873</c:v>
                </c:pt>
                <c:pt idx="16">
                  <c:v>2.9606542974965873</c:v>
                </c:pt>
                <c:pt idx="17">
                  <c:v>2.9606542974965873</c:v>
                </c:pt>
                <c:pt idx="18">
                  <c:v>2.9606542974965873</c:v>
                </c:pt>
                <c:pt idx="19">
                  <c:v>2.9606542974965873</c:v>
                </c:pt>
                <c:pt idx="20">
                  <c:v>2.9606542974965873</c:v>
                </c:pt>
                <c:pt idx="21">
                  <c:v>2.9828020144278158</c:v>
                </c:pt>
                <c:pt idx="22">
                  <c:v>3.1727596270475864</c:v>
                </c:pt>
                <c:pt idx="23">
                  <c:v>3.1739659736680879</c:v>
                </c:pt>
                <c:pt idx="24">
                  <c:v>2.8452800896809043</c:v>
                </c:pt>
                <c:pt idx="25">
                  <c:v>2.83435904074984</c:v>
                </c:pt>
                <c:pt idx="26">
                  <c:v>2.2231540639123866</c:v>
                </c:pt>
                <c:pt idx="27">
                  <c:v>2.0970460146497989</c:v>
                </c:pt>
                <c:pt idx="28">
                  <c:v>2.1803804466526318</c:v>
                </c:pt>
                <c:pt idx="29">
                  <c:v>2.2270962929498239</c:v>
                </c:pt>
                <c:pt idx="30">
                  <c:v>2.1605631843065183</c:v>
                </c:pt>
                <c:pt idx="31">
                  <c:v>1.6277849316142385</c:v>
                </c:pt>
                <c:pt idx="32">
                  <c:v>1.368129579661816</c:v>
                </c:pt>
                <c:pt idx="33">
                  <c:v>1.2182973751733317</c:v>
                </c:pt>
                <c:pt idx="34">
                  <c:v>1.0531873577834601</c:v>
                </c:pt>
                <c:pt idx="35">
                  <c:v>0.96908504344689006</c:v>
                </c:pt>
                <c:pt idx="36">
                  <c:v>1.2412104411610649</c:v>
                </c:pt>
                <c:pt idx="37">
                  <c:v>1.42770756038314</c:v>
                </c:pt>
                <c:pt idx="38">
                  <c:v>1.4216117420581356</c:v>
                </c:pt>
                <c:pt idx="39">
                  <c:v>1.34860281937996</c:v>
                </c:pt>
                <c:pt idx="40">
                  <c:v>1.544450683333026</c:v>
                </c:pt>
                <c:pt idx="41">
                  <c:v>1.4915275276092854</c:v>
                </c:pt>
                <c:pt idx="42">
                  <c:v>1.5014607102117585</c:v>
                </c:pt>
                <c:pt idx="43">
                  <c:v>1.1758588509677099</c:v>
                </c:pt>
                <c:pt idx="44">
                  <c:v>1.1475795806443669</c:v>
                </c:pt>
                <c:pt idx="45">
                  <c:v>1.1359637001183354</c:v>
                </c:pt>
                <c:pt idx="46">
                  <c:v>1.1992693059200448</c:v>
                </c:pt>
                <c:pt idx="47">
                  <c:v>1.0864965632499488</c:v>
                </c:pt>
                <c:pt idx="48">
                  <c:v>1.0657764478764002</c:v>
                </c:pt>
              </c:numCache>
            </c:numRef>
          </c:val>
          <c:smooth val="0"/>
          <c:extLst>
            <c:ext xmlns:c16="http://schemas.microsoft.com/office/drawing/2014/chart" uri="{C3380CC4-5D6E-409C-BE32-E72D297353CC}">
              <c16:uniqueId val="{00000003-77E2-894F-BC87-DE09A0EBB85F}"/>
            </c:ext>
          </c:extLst>
        </c:ser>
        <c:dLbls>
          <c:showLegendKey val="0"/>
          <c:showVal val="0"/>
          <c:showCatName val="0"/>
          <c:showSerName val="0"/>
          <c:showPercent val="0"/>
          <c:showBubbleSize val="0"/>
        </c:dLbls>
        <c:smooth val="0"/>
        <c:axId val="707503728"/>
        <c:axId val="707379888"/>
      </c:lineChart>
      <c:catAx>
        <c:axId val="70750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379888"/>
        <c:crosses val="autoZero"/>
        <c:auto val="1"/>
        <c:lblAlgn val="ctr"/>
        <c:lblOffset val="100"/>
        <c:noMultiLvlLbl val="0"/>
      </c:catAx>
      <c:valAx>
        <c:axId val="707379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50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b="0" i="0" baseline="0" dirty="0">
                <a:effectLst/>
              </a:rPr>
              <a:t>Canadian Dollar</a:t>
            </a:r>
            <a:endParaRPr lang="en-US" sz="3600" dirty="0">
              <a:effectLst/>
            </a:endParaRPr>
          </a:p>
          <a:p>
            <a:pPr>
              <a:defRPr sz="1800"/>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1950-2021'!$E$8:$BX$8</c:f>
              <c:numCache>
                <c:formatCode>"$"#,##0.00</c:formatCode>
                <c:ptCount val="72"/>
                <c:pt idx="0">
                  <c:v>0.91827364638959919</c:v>
                </c:pt>
                <c:pt idx="1">
                  <c:v>0.94966761723615156</c:v>
                </c:pt>
                <c:pt idx="2">
                  <c:v>1.0214504606960679</c:v>
                </c:pt>
                <c:pt idx="3">
                  <c:v>1.0172939990002992</c:v>
                </c:pt>
                <c:pt idx="4">
                  <c:v>1.0277492302443465</c:v>
                </c:pt>
                <c:pt idx="5">
                  <c:v>1.0141987839900597</c:v>
                </c:pt>
                <c:pt idx="6">
                  <c:v>1.0162601636344106</c:v>
                </c:pt>
                <c:pt idx="7">
                  <c:v>1.0429221221944607</c:v>
                </c:pt>
                <c:pt idx="8">
                  <c:v>1.0302703996829989</c:v>
                </c:pt>
                <c:pt idx="9">
                  <c:v>1.0426291944251342</c:v>
                </c:pt>
                <c:pt idx="10">
                  <c:v>1.0311757566344917</c:v>
                </c:pt>
                <c:pt idx="11">
                  <c:v>0.98710591337733489</c:v>
                </c:pt>
                <c:pt idx="12">
                  <c:v>0.93565568456341686</c:v>
                </c:pt>
                <c:pt idx="13">
                  <c:v>0.92720139088429532</c:v>
                </c:pt>
                <c:pt idx="14">
                  <c:v>0.9271291170374647</c:v>
                </c:pt>
                <c:pt idx="15">
                  <c:v>0.92765730881971498</c:v>
                </c:pt>
                <c:pt idx="16">
                  <c:v>0.92821072809251459</c:v>
                </c:pt>
                <c:pt idx="17">
                  <c:v>0.92703285107541644</c:v>
                </c:pt>
                <c:pt idx="18">
                  <c:v>0.92809887967939331</c:v>
                </c:pt>
                <c:pt idx="19">
                  <c:v>0.92869437029303592</c:v>
                </c:pt>
                <c:pt idx="20">
                  <c:v>0.9576537536663754</c:v>
                </c:pt>
                <c:pt idx="21">
                  <c:v>0.99028476755036654</c:v>
                </c:pt>
                <c:pt idx="22">
                  <c:v>1.0094254538154139</c:v>
                </c:pt>
                <c:pt idx="23">
                  <c:v>0.99990986812448734</c:v>
                </c:pt>
                <c:pt idx="24">
                  <c:v>1.0224765649302201</c:v>
                </c:pt>
                <c:pt idx="25">
                  <c:v>0.98313020983843047</c:v>
                </c:pt>
                <c:pt idx="26">
                  <c:v>1.0141696702405067</c:v>
                </c:pt>
                <c:pt idx="27">
                  <c:v>0.94034311786651259</c:v>
                </c:pt>
                <c:pt idx="28">
                  <c:v>0.87668606507804203</c:v>
                </c:pt>
                <c:pt idx="29">
                  <c:v>0.85366150661602669</c:v>
                </c:pt>
                <c:pt idx="30">
                  <c:v>0.85526601253260948</c:v>
                </c:pt>
                <c:pt idx="31">
                  <c:v>0.83409575187770213</c:v>
                </c:pt>
                <c:pt idx="32">
                  <c:v>0.81054689345629827</c:v>
                </c:pt>
                <c:pt idx="33">
                  <c:v>0.8114170748394699</c:v>
                </c:pt>
                <c:pt idx="34">
                  <c:v>0.77216165083445809</c:v>
                </c:pt>
                <c:pt idx="35">
                  <c:v>0.73232851473579352</c:v>
                </c:pt>
                <c:pt idx="36">
                  <c:v>0.71969832937704104</c:v>
                </c:pt>
                <c:pt idx="37">
                  <c:v>0.75415771958562838</c:v>
                </c:pt>
                <c:pt idx="38">
                  <c:v>0.81254514670115086</c:v>
                </c:pt>
                <c:pt idx="39">
                  <c:v>0.84461450854548026</c:v>
                </c:pt>
                <c:pt idx="40">
                  <c:v>0.85706428148952774</c:v>
                </c:pt>
                <c:pt idx="41">
                  <c:v>0.87280914984276892</c:v>
                </c:pt>
                <c:pt idx="42">
                  <c:v>0.8273194654073408</c:v>
                </c:pt>
                <c:pt idx="43">
                  <c:v>0.77514099171918094</c:v>
                </c:pt>
                <c:pt idx="44">
                  <c:v>0.73223946898184089</c:v>
                </c:pt>
                <c:pt idx="45">
                  <c:v>0.72862642597064431</c:v>
                </c:pt>
                <c:pt idx="46">
                  <c:v>0.73339503658762251</c:v>
                </c:pt>
                <c:pt idx="47">
                  <c:v>0.72223127545813515</c:v>
                </c:pt>
                <c:pt idx="48">
                  <c:v>0.67407915487496572</c:v>
                </c:pt>
                <c:pt idx="49">
                  <c:v>0.67308121175840219</c:v>
                </c:pt>
                <c:pt idx="50">
                  <c:v>0.6732220111592675</c:v>
                </c:pt>
                <c:pt idx="51">
                  <c:v>0.64564450108081051</c:v>
                </c:pt>
                <c:pt idx="52">
                  <c:v>0.63680361908402472</c:v>
                </c:pt>
                <c:pt idx="53">
                  <c:v>0.7137684628503117</c:v>
                </c:pt>
                <c:pt idx="54">
                  <c:v>0.76847317586167807</c:v>
                </c:pt>
                <c:pt idx="55">
                  <c:v>0.82548766865504797</c:v>
                </c:pt>
                <c:pt idx="56">
                  <c:v>0.88156622693808051</c:v>
                </c:pt>
                <c:pt idx="57">
                  <c:v>0.93105914667594059</c:v>
                </c:pt>
                <c:pt idx="58">
                  <c:v>0.93713078364964664</c:v>
                </c:pt>
                <c:pt idx="59">
                  <c:v>0.87601312654902963</c:v>
                </c:pt>
                <c:pt idx="60">
                  <c:v>0.97076753432153651</c:v>
                </c:pt>
                <c:pt idx="61">
                  <c:v>1.0108584814488091</c:v>
                </c:pt>
                <c:pt idx="62">
                  <c:v>1.0006356602141497</c:v>
                </c:pt>
                <c:pt idx="63">
                  <c:v>0.97074432518297193</c:v>
                </c:pt>
                <c:pt idx="64">
                  <c:v>0.90518451751641371</c:v>
                </c:pt>
                <c:pt idx="65">
                  <c:v>0.78199154570549667</c:v>
                </c:pt>
                <c:pt idx="66">
                  <c:v>0.75436674786706759</c:v>
                </c:pt>
                <c:pt idx="67">
                  <c:v>0.77045410428189265</c:v>
                </c:pt>
                <c:pt idx="68">
                  <c:v>0.77171335438998212</c:v>
                </c:pt>
                <c:pt idx="69">
                  <c:v>0.7536968665528111</c:v>
                </c:pt>
                <c:pt idx="70">
                  <c:v>0.74562726579206628</c:v>
                </c:pt>
                <c:pt idx="71">
                  <c:v>0.79752645439422387</c:v>
                </c:pt>
              </c:numCache>
            </c:numRef>
          </c:val>
          <c:smooth val="0"/>
          <c:extLst>
            <c:ext xmlns:c16="http://schemas.microsoft.com/office/drawing/2014/chart" uri="{C3380CC4-5D6E-409C-BE32-E72D297353CC}">
              <c16:uniqueId val="{00000000-BDF7-3545-A38A-1D870D5A5F0B}"/>
            </c:ext>
          </c:extLst>
        </c:ser>
        <c:dLbls>
          <c:showLegendKey val="0"/>
          <c:showVal val="0"/>
          <c:showCatName val="0"/>
          <c:showSerName val="0"/>
          <c:showPercent val="0"/>
          <c:showBubbleSize val="0"/>
        </c:dLbls>
        <c:smooth val="0"/>
        <c:axId val="931082096"/>
        <c:axId val="897829039"/>
      </c:lineChart>
      <c:catAx>
        <c:axId val="93108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97829039"/>
        <c:crosses val="autoZero"/>
        <c:auto val="1"/>
        <c:lblAlgn val="ctr"/>
        <c:lblOffset val="100"/>
        <c:noMultiLvlLbl val="0"/>
      </c:catAx>
      <c:valAx>
        <c:axId val="89782903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31082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b="0" i="0" baseline="0" dirty="0">
                <a:effectLst/>
              </a:rPr>
              <a:t>Mexico (Old) Peso</a:t>
            </a:r>
            <a:endParaRPr lang="en-US" sz="3600" dirty="0">
              <a:effectLst/>
            </a:endParaRPr>
          </a:p>
          <a:p>
            <a:pPr>
              <a:defRPr sz="1800"/>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1950-2021'!$E$10:$BX$10</c:f>
              <c:numCache>
                <c:formatCode>0.00</c:formatCode>
                <c:ptCount val="72"/>
                <c:pt idx="0">
                  <c:v>0.11560693641618498</c:v>
                </c:pt>
                <c:pt idx="1">
                  <c:v>0.11560693641618498</c:v>
                </c:pt>
                <c:pt idx="2">
                  <c:v>0.11560693641618498</c:v>
                </c:pt>
                <c:pt idx="3">
                  <c:v>0.11560693641618498</c:v>
                </c:pt>
                <c:pt idx="4">
                  <c:v>7.9999999919999995E-2</c:v>
                </c:pt>
                <c:pt idx="5">
                  <c:v>7.9999999919999995E-2</c:v>
                </c:pt>
                <c:pt idx="6">
                  <c:v>7.9999999919999995E-2</c:v>
                </c:pt>
                <c:pt idx="7">
                  <c:v>7.9999999919999995E-2</c:v>
                </c:pt>
                <c:pt idx="8">
                  <c:v>7.9999999919999995E-2</c:v>
                </c:pt>
                <c:pt idx="9">
                  <c:v>7.9999999919999995E-2</c:v>
                </c:pt>
                <c:pt idx="10">
                  <c:v>7.9999999919999995E-2</c:v>
                </c:pt>
                <c:pt idx="11">
                  <c:v>7.9999999919999995E-2</c:v>
                </c:pt>
                <c:pt idx="12">
                  <c:v>7.9999999919999995E-2</c:v>
                </c:pt>
                <c:pt idx="13">
                  <c:v>7.9999999919999995E-2</c:v>
                </c:pt>
                <c:pt idx="14">
                  <c:v>7.9999999919999995E-2</c:v>
                </c:pt>
                <c:pt idx="15">
                  <c:v>7.9999999919999995E-2</c:v>
                </c:pt>
                <c:pt idx="16">
                  <c:v>7.9999999919999995E-2</c:v>
                </c:pt>
                <c:pt idx="17">
                  <c:v>7.9999999919999995E-2</c:v>
                </c:pt>
                <c:pt idx="18">
                  <c:v>7.9999999919999995E-2</c:v>
                </c:pt>
                <c:pt idx="19">
                  <c:v>7.9999999919999995E-2</c:v>
                </c:pt>
                <c:pt idx="20">
                  <c:v>7.9999999919999995E-2</c:v>
                </c:pt>
                <c:pt idx="21">
                  <c:v>7.999999992666687E-2</c:v>
                </c:pt>
                <c:pt idx="22">
                  <c:v>7.9999852557584378E-2</c:v>
                </c:pt>
                <c:pt idx="23">
                  <c:v>8.0000307769048332E-2</c:v>
                </c:pt>
                <c:pt idx="24">
                  <c:v>8.0000198917226747E-2</c:v>
                </c:pt>
                <c:pt idx="25">
                  <c:v>0.08</c:v>
                </c:pt>
                <c:pt idx="26">
                  <c:v>6.4826249446325923E-2</c:v>
                </c:pt>
                <c:pt idx="27">
                  <c:v>4.4300974918587033E-2</c:v>
                </c:pt>
                <c:pt idx="28">
                  <c:v>4.392267559563573E-2</c:v>
                </c:pt>
                <c:pt idx="29">
                  <c:v>4.3849295818773087E-2</c:v>
                </c:pt>
                <c:pt idx="30">
                  <c:v>4.3571070408754256E-2</c:v>
                </c:pt>
                <c:pt idx="31">
                  <c:v>4.0792017819478756E-2</c:v>
                </c:pt>
                <c:pt idx="32">
                  <c:v>1.7729962040387036E-2</c:v>
                </c:pt>
                <c:pt idx="33">
                  <c:v>8.3268395550437167E-3</c:v>
                </c:pt>
                <c:pt idx="34">
                  <c:v>5.9584960954708202E-3</c:v>
                </c:pt>
                <c:pt idx="35">
                  <c:v>3.8929958192494272E-3</c:v>
                </c:pt>
                <c:pt idx="36">
                  <c:v>1.6345943365946494E-3</c:v>
                </c:pt>
                <c:pt idx="37">
                  <c:v>7.2559330857850819E-4</c:v>
                </c:pt>
                <c:pt idx="38">
                  <c:v>4.3992688415185393E-4</c:v>
                </c:pt>
                <c:pt idx="39">
                  <c:v>4.0626088652219352E-4</c:v>
                </c:pt>
                <c:pt idx="40">
                  <c:v>3.5554301937205728E-4</c:v>
                </c:pt>
                <c:pt idx="41">
                  <c:v>3.3129805892467281E-4</c:v>
                </c:pt>
                <c:pt idx="42">
                  <c:v>3.2311239087552186E-4</c:v>
                </c:pt>
                <c:pt idx="43">
                  <c:v>3.2096374714475965E-4</c:v>
                </c:pt>
                <c:pt idx="44">
                  <c:v>2.9628605430923342E-4</c:v>
                </c:pt>
                <c:pt idx="45">
                  <c:v>1.557771918824505E-4</c:v>
                </c:pt>
                <c:pt idx="46">
                  <c:v>1.3158849763449383E-4</c:v>
                </c:pt>
                <c:pt idx="47">
                  <c:v>1.2628718210359085E-4</c:v>
                </c:pt>
                <c:pt idx="48">
                  <c:v>1.0945659262119724E-4</c:v>
                </c:pt>
                <c:pt idx="49">
                  <c:v>1.0459816132122121E-4</c:v>
                </c:pt>
                <c:pt idx="50">
                  <c:v>1.0575790077617489E-4</c:v>
                </c:pt>
                <c:pt idx="51">
                  <c:v>1.070395448678552E-4</c:v>
                </c:pt>
                <c:pt idx="52">
                  <c:v>1.0356299866662643E-4</c:v>
                </c:pt>
                <c:pt idx="53">
                  <c:v>9.2686831356232825E-5</c:v>
                </c:pt>
                <c:pt idx="54">
                  <c:v>8.8605613460964532E-5</c:v>
                </c:pt>
                <c:pt idx="55">
                  <c:v>9.1760868118986042E-5</c:v>
                </c:pt>
                <c:pt idx="56">
                  <c:v>9.1749502450093716E-5</c:v>
                </c:pt>
                <c:pt idx="57">
                  <c:v>9.150644777307593E-5</c:v>
                </c:pt>
                <c:pt idx="58">
                  <c:v>8.9849546933659319E-5</c:v>
                </c:pt>
                <c:pt idx="59">
                  <c:v>7.4000210900601056E-5</c:v>
                </c:pt>
                <c:pt idx="60">
                  <c:v>7.9138915836422704E-5</c:v>
                </c:pt>
                <c:pt idx="61">
                  <c:v>8.0493748654245127E-5</c:v>
                </c:pt>
                <c:pt idx="62">
                  <c:v>7.593326731357612E-5</c:v>
                </c:pt>
                <c:pt idx="63">
                  <c:v>7.8296324183320187E-5</c:v>
                </c:pt>
                <c:pt idx="64">
                  <c:v>7.523067606047042E-5</c:v>
                </c:pt>
                <c:pt idx="65">
                  <c:v>6.3098382998771557E-5</c:v>
                </c:pt>
                <c:pt idx="66">
                  <c:v>5.3578915268071038E-5</c:v>
                </c:pt>
                <c:pt idx="67">
                  <c:v>5.2835924201583046E-5</c:v>
                </c:pt>
                <c:pt idx="68">
                  <c:v>5.1963326016608258E-5</c:v>
                </c:pt>
                <c:pt idx="69">
                  <c:v>5.1911287071147972E-5</c:v>
                </c:pt>
                <c:pt idx="70">
                  <c:v>4.6542782707649727E-5</c:v>
                </c:pt>
                <c:pt idx="71">
                  <c:v>4.9328130311766199E-5</c:v>
                </c:pt>
              </c:numCache>
            </c:numRef>
          </c:val>
          <c:smooth val="0"/>
          <c:extLst>
            <c:ext xmlns:c16="http://schemas.microsoft.com/office/drawing/2014/chart" uri="{C3380CC4-5D6E-409C-BE32-E72D297353CC}">
              <c16:uniqueId val="{00000000-4BAD-9A43-AC7D-7206A91BAEB9}"/>
            </c:ext>
          </c:extLst>
        </c:ser>
        <c:dLbls>
          <c:showLegendKey val="0"/>
          <c:showVal val="0"/>
          <c:showCatName val="0"/>
          <c:showSerName val="0"/>
          <c:showPercent val="0"/>
          <c:showBubbleSize val="0"/>
        </c:dLbls>
        <c:smooth val="0"/>
        <c:axId val="793125232"/>
        <c:axId val="793381648"/>
      </c:lineChart>
      <c:catAx>
        <c:axId val="793125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3381648"/>
        <c:crosses val="autoZero"/>
        <c:auto val="1"/>
        <c:lblAlgn val="ctr"/>
        <c:lblOffset val="100"/>
        <c:noMultiLvlLbl val="0"/>
      </c:catAx>
      <c:valAx>
        <c:axId val="7933816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3125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p:txBody>
      </p:sp>
      <p:sp>
        <p:nvSpPr>
          <p:cNvPr id="4" name="Slide Number Placeholder 3"/>
          <p:cNvSpPr>
            <a:spLocks noGrp="1"/>
          </p:cNvSpPr>
          <p:nvPr>
            <p:ph type="sldNum" sz="quarter" idx="5"/>
          </p:nvPr>
        </p:nvSpPr>
        <p:spPr/>
        <p:txBody>
          <a:bodyPr/>
          <a:lstStyle/>
          <a:p>
            <a:fld id="{39F294D8-753E-E842-8CF8-893A8D4FD7E5}" type="slidenum">
              <a:rPr lang="en-US" smtClean="0"/>
              <a:t>2</a:t>
            </a:fld>
            <a:endParaRPr lang="en-US"/>
          </a:p>
        </p:txBody>
      </p:sp>
    </p:spTree>
    <p:extLst>
      <p:ext uri="{BB962C8B-B14F-4D97-AF65-F5344CB8AC3E}">
        <p14:creationId xmlns:p14="http://schemas.microsoft.com/office/powerpoint/2010/main" val="2388266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fred.stlouisfed.org</a:t>
            </a:r>
            <a:r>
              <a:rPr lang="en-US" dirty="0"/>
              <a:t>/series/IIPUSNETIQ</a:t>
            </a:r>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1227096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McCabe, Caitlin and Kate </a:t>
            </a:r>
            <a:r>
              <a:rPr lang="en-US" dirty="0" err="1"/>
              <a:t>Vtorygina</a:t>
            </a:r>
            <a:r>
              <a:rPr lang="en-US" dirty="0"/>
              <a:t>, “</a:t>
            </a:r>
            <a:r>
              <a:rPr lang="en-US" sz="1200" b="1" i="0" kern="1200" dirty="0">
                <a:solidFill>
                  <a:schemeClr val="tx1"/>
                </a:solidFill>
                <a:effectLst/>
                <a:latin typeface="+mn-lt"/>
                <a:ea typeface="+mn-ea"/>
                <a:cs typeface="+mn-cs"/>
              </a:rPr>
              <a:t>Russia’s Surprising Economic Headache: A Strong Ruble,” </a:t>
            </a:r>
            <a:r>
              <a:rPr lang="en-US" i="1" dirty="0"/>
              <a:t>Wall Street Journal</a:t>
            </a:r>
            <a:r>
              <a:rPr lang="en-US" dirty="0"/>
              <a:t>, June 29, 2022.</a:t>
            </a:r>
          </a:p>
          <a:p>
            <a:r>
              <a:rPr lang="en-US" dirty="0"/>
              <a:t>https://</a:t>
            </a:r>
            <a:r>
              <a:rPr lang="en-US" dirty="0" err="1"/>
              <a:t>www.wsj.com</a:t>
            </a:r>
            <a:r>
              <a:rPr lang="en-US" dirty="0"/>
              <a:t>/articles/russias-surprising-economic-headache-a-strong-ruble-11656530936</a:t>
            </a:r>
          </a:p>
        </p:txBody>
      </p:sp>
      <p:sp>
        <p:nvSpPr>
          <p:cNvPr id="4" name="Slide Number Placeholder 3"/>
          <p:cNvSpPr>
            <a:spLocks noGrp="1"/>
          </p:cNvSpPr>
          <p:nvPr>
            <p:ph type="sldNum" sz="quarter" idx="5"/>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1461319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Jan 15,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40</a:t>
            </a:fld>
            <a:endParaRPr lang="en-US"/>
          </a:p>
        </p:txBody>
      </p:sp>
    </p:spTree>
    <p:extLst>
      <p:ext uri="{BB962C8B-B14F-4D97-AF65-F5344CB8AC3E}">
        <p14:creationId xmlns:p14="http://schemas.microsoft.com/office/powerpoint/2010/main" val="1577256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Jan 15,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41</a:t>
            </a:fld>
            <a:endParaRPr lang="en-US"/>
          </a:p>
        </p:txBody>
      </p:sp>
    </p:spTree>
    <p:extLst>
      <p:ext uri="{BB962C8B-B14F-4D97-AF65-F5344CB8AC3E}">
        <p14:creationId xmlns:p14="http://schemas.microsoft.com/office/powerpoint/2010/main" val="476519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Mackintosh, “</a:t>
            </a:r>
            <a:r>
              <a:rPr lang="en-US" sz="1200" b="0" i="0" kern="1200" dirty="0">
                <a:solidFill>
                  <a:schemeClr val="tx1"/>
                </a:solidFill>
                <a:effectLst/>
                <a:latin typeface="+mn-lt"/>
                <a:ea typeface="+mn-ea"/>
                <a:cs typeface="+mn-cs"/>
              </a:rPr>
              <a:t>Strong Dollar Wins the Inflation Battle in New Spin on Currency Wars,” </a:t>
            </a:r>
            <a:r>
              <a:rPr lang="en-US" sz="1200" b="0" i="1" kern="1200" dirty="0">
                <a:solidFill>
                  <a:schemeClr val="tx1"/>
                </a:solidFill>
                <a:effectLst/>
                <a:latin typeface="+mn-lt"/>
                <a:ea typeface="+mn-ea"/>
                <a:cs typeface="+mn-cs"/>
              </a:rPr>
              <a:t>Wall Street Journal,</a:t>
            </a:r>
            <a:r>
              <a:rPr lang="en-US" sz="1200" b="0" i="0" kern="1200" dirty="0">
                <a:solidFill>
                  <a:schemeClr val="tx1"/>
                </a:solidFill>
                <a:effectLst/>
                <a:latin typeface="+mn-lt"/>
                <a:ea typeface="+mn-ea"/>
                <a:cs typeface="+mn-cs"/>
              </a:rPr>
              <a:t>” July 11,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www.wsj.com</a:t>
            </a:r>
            <a:r>
              <a:rPr lang="en-US" sz="1200" b="0" i="0" kern="1200" dirty="0">
                <a:solidFill>
                  <a:schemeClr val="tx1"/>
                </a:solidFill>
                <a:effectLst/>
                <a:latin typeface="+mn-lt"/>
                <a:ea typeface="+mn-ea"/>
                <a:cs typeface="+mn-cs"/>
              </a:rPr>
              <a:t>/articles/strong-dollar-wins-the-inflation-battle-in-new-spin-on-currency-wars-11657369125?mod=</a:t>
            </a:r>
            <a:r>
              <a:rPr lang="en-US" sz="1200" b="0" i="0" kern="1200" dirty="0" err="1">
                <a:solidFill>
                  <a:schemeClr val="tx1"/>
                </a:solidFill>
                <a:effectLst/>
                <a:latin typeface="+mn-lt"/>
                <a:ea typeface="+mn-ea"/>
                <a:cs typeface="+mn-cs"/>
              </a:rPr>
              <a:t>itp_wsj&amp;ru</a:t>
            </a:r>
            <a:r>
              <a:rPr lang="en-US" sz="1200" b="0" i="0" kern="1200" dirty="0">
                <a:solidFill>
                  <a:schemeClr val="tx1"/>
                </a:solidFill>
                <a:effectLst/>
                <a:latin typeface="+mn-lt"/>
                <a:ea typeface="+mn-ea"/>
                <a:cs typeface="+mn-cs"/>
              </a:rPr>
              <a:t>=yahoo</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42</a:t>
            </a:fld>
            <a:endParaRPr lang="en-US"/>
          </a:p>
        </p:txBody>
      </p:sp>
    </p:spTree>
    <p:extLst>
      <p:ext uri="{BB962C8B-B14F-4D97-AF65-F5344CB8AC3E}">
        <p14:creationId xmlns:p14="http://schemas.microsoft.com/office/powerpoint/2010/main" val="1909397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Rebecca Patterson, “</a:t>
            </a:r>
            <a:r>
              <a:rPr lang="en-US" b="0" i="0" dirty="0">
                <a:solidFill>
                  <a:srgbClr val="000000"/>
                </a:solidFill>
                <a:effectLst/>
                <a:latin typeface="FinancierDisplayWeb"/>
              </a:rPr>
              <a:t>The downturn in the dollar is not just about rates,” </a:t>
            </a:r>
            <a:r>
              <a:rPr lang="en-US" b="0" i="1" dirty="0">
                <a:solidFill>
                  <a:srgbClr val="000000"/>
                </a:solidFill>
                <a:effectLst/>
                <a:latin typeface="FinancierDisplayWeb"/>
              </a:rPr>
              <a:t>Financial Times</a:t>
            </a:r>
            <a:r>
              <a:rPr lang="en-US" b="0" i="0" dirty="0">
                <a:solidFill>
                  <a:srgbClr val="000000"/>
                </a:solidFill>
                <a:effectLst/>
                <a:latin typeface="FinancierDisplayWeb"/>
              </a:rPr>
              <a:t>, January 17,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FinancierDisplayWeb"/>
              </a:rPr>
              <a:t>https://</a:t>
            </a:r>
            <a:r>
              <a:rPr lang="en-US" b="0" i="0" dirty="0" err="1">
                <a:solidFill>
                  <a:srgbClr val="000000"/>
                </a:solidFill>
                <a:effectLst/>
                <a:latin typeface="FinancierDisplayWeb"/>
              </a:rPr>
              <a:t>www.ft.com</a:t>
            </a:r>
            <a:r>
              <a:rPr lang="en-US" b="0" i="0" dirty="0">
                <a:solidFill>
                  <a:srgbClr val="000000"/>
                </a:solidFill>
                <a:effectLst/>
                <a:latin typeface="FinancierDisplayWeb"/>
              </a:rPr>
              <a:t>/content/4de92f95-9bd6-487d-822c-e3872f2f8da4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FinancierDisplayWeb"/>
            </a:endParaRP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43</a:t>
            </a:fld>
            <a:endParaRPr lang="en-US"/>
          </a:p>
        </p:txBody>
      </p:sp>
    </p:spTree>
    <p:extLst>
      <p:ext uri="{BB962C8B-B14F-4D97-AF65-F5344CB8AC3E}">
        <p14:creationId xmlns:p14="http://schemas.microsoft.com/office/powerpoint/2010/main" val="3536931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3943035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46</a:t>
            </a:fld>
            <a:endParaRPr lang="en-US"/>
          </a:p>
        </p:txBody>
      </p:sp>
    </p:spTree>
    <p:extLst>
      <p:ext uri="{BB962C8B-B14F-4D97-AF65-F5344CB8AC3E}">
        <p14:creationId xmlns:p14="http://schemas.microsoft.com/office/powerpoint/2010/main" val="575571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www.nytimes.com</a:t>
            </a:r>
            <a:r>
              <a:rPr lang="en-US" dirty="0"/>
              <a:t>/2022/07/13/business/euro-dollar-</a:t>
            </a:r>
            <a:r>
              <a:rPr lang="en-US" dirty="0" err="1"/>
              <a:t>parity.html</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47</a:t>
            </a:fld>
            <a:endParaRPr lang="en-US"/>
          </a:p>
        </p:txBody>
      </p:sp>
    </p:spTree>
    <p:extLst>
      <p:ext uri="{BB962C8B-B14F-4D97-AF65-F5344CB8AC3E}">
        <p14:creationId xmlns:p14="http://schemas.microsoft.com/office/powerpoint/2010/main" val="409792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48</a:t>
            </a:fld>
            <a:endParaRPr lang="en-US"/>
          </a:p>
        </p:txBody>
      </p:sp>
    </p:spTree>
    <p:extLst>
      <p:ext uri="{BB962C8B-B14F-4D97-AF65-F5344CB8AC3E}">
        <p14:creationId xmlns:p14="http://schemas.microsoft.com/office/powerpoint/2010/main" val="1449368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Jan 15,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a:t>
            </a:fld>
            <a:endParaRPr lang="en-US"/>
          </a:p>
        </p:txBody>
      </p:sp>
    </p:spTree>
    <p:extLst>
      <p:ext uri="{BB962C8B-B14F-4D97-AF65-F5344CB8AC3E}">
        <p14:creationId xmlns:p14="http://schemas.microsoft.com/office/powerpoint/2010/main" val="1536152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www.wsj.com</a:t>
            </a:r>
            <a:r>
              <a:rPr lang="en-US" dirty="0"/>
              <a:t>/articles/strong-dollar-extends-gains-with-no-end-to-rally-in-sight-11658066581?mod=</a:t>
            </a:r>
            <a:r>
              <a:rPr lang="en-US" dirty="0" err="1"/>
              <a:t>itp_wsj&amp;ru</a:t>
            </a:r>
            <a:r>
              <a:rPr lang="en-US" dirty="0"/>
              <a:t>=yahoo</a:t>
            </a:r>
          </a:p>
        </p:txBody>
      </p:sp>
      <p:sp>
        <p:nvSpPr>
          <p:cNvPr id="4" name="Slide Number Placeholder 3"/>
          <p:cNvSpPr>
            <a:spLocks noGrp="1"/>
          </p:cNvSpPr>
          <p:nvPr>
            <p:ph type="sldNum" sz="quarter" idx="5"/>
          </p:nvPr>
        </p:nvSpPr>
        <p:spPr/>
        <p:txBody>
          <a:bodyPr/>
          <a:lstStyle/>
          <a:p>
            <a:fld id="{39F294D8-753E-E842-8CF8-893A8D4FD7E5}" type="slidenum">
              <a:rPr lang="en-US" smtClean="0"/>
              <a:t>49</a:t>
            </a:fld>
            <a:endParaRPr lang="en-US"/>
          </a:p>
        </p:txBody>
      </p:sp>
    </p:spTree>
    <p:extLst>
      <p:ext uri="{BB962C8B-B14F-4D97-AF65-F5344CB8AC3E}">
        <p14:creationId xmlns:p14="http://schemas.microsoft.com/office/powerpoint/2010/main" val="2713127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Kate Duguid, “</a:t>
            </a:r>
            <a:r>
              <a:rPr lang="en-US" b="0" i="0" dirty="0">
                <a:solidFill>
                  <a:srgbClr val="000000"/>
                </a:solidFill>
                <a:effectLst/>
                <a:latin typeface="FinancierDisplayWeb"/>
              </a:rPr>
              <a:t>US dollar hits reverse gear as Fed cedes rate-rise ‘driver’s seat’,” </a:t>
            </a:r>
            <a:r>
              <a:rPr lang="en-US" b="0" i="1" dirty="0">
                <a:solidFill>
                  <a:srgbClr val="000000"/>
                </a:solidFill>
                <a:effectLst/>
                <a:latin typeface="FinancierDisplayWeb"/>
              </a:rPr>
              <a:t>Financial Times, January 27,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FinancierDisplayWeb"/>
              </a:rPr>
              <a:t>https://</a:t>
            </a:r>
            <a:r>
              <a:rPr lang="en-US" b="0" i="0" dirty="0" err="1">
                <a:solidFill>
                  <a:srgbClr val="000000"/>
                </a:solidFill>
                <a:effectLst/>
                <a:latin typeface="FinancierDisplayWeb"/>
              </a:rPr>
              <a:t>www.ft.com</a:t>
            </a:r>
            <a:r>
              <a:rPr lang="en-US" b="0" i="0" dirty="0">
                <a:solidFill>
                  <a:srgbClr val="000000"/>
                </a:solidFill>
                <a:effectLst/>
                <a:latin typeface="FinancierDisplayWeb"/>
              </a:rPr>
              <a:t>/content/84e98e21-0c89-486b-8ec9-b4c56c8af129</a:t>
            </a:r>
            <a:endParaRPr lang="en-US" b="0" i="1" dirty="0">
              <a:solidFill>
                <a:srgbClr val="000000"/>
              </a:solidFill>
              <a:effectLst/>
              <a:latin typeface="FinancierDisplayWeb"/>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FinancierDisplayWeb"/>
            </a:endParaRP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50</a:t>
            </a:fld>
            <a:endParaRPr lang="en-US"/>
          </a:p>
        </p:txBody>
      </p:sp>
    </p:spTree>
    <p:extLst>
      <p:ext uri="{BB962C8B-B14F-4D97-AF65-F5344CB8AC3E}">
        <p14:creationId xmlns:p14="http://schemas.microsoft.com/office/powerpoint/2010/main" val="3725046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51</a:t>
            </a:fld>
            <a:endParaRPr lang="en-US"/>
          </a:p>
        </p:txBody>
      </p:sp>
    </p:spTree>
    <p:extLst>
      <p:ext uri="{BB962C8B-B14F-4D97-AF65-F5344CB8AC3E}">
        <p14:creationId xmlns:p14="http://schemas.microsoft.com/office/powerpoint/2010/main" val="1358789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52</a:t>
            </a:fld>
            <a:endParaRPr lang="en-US"/>
          </a:p>
        </p:txBody>
      </p:sp>
    </p:spTree>
    <p:extLst>
      <p:ext uri="{BB962C8B-B14F-4D97-AF65-F5344CB8AC3E}">
        <p14:creationId xmlns:p14="http://schemas.microsoft.com/office/powerpoint/2010/main" val="2106978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53</a:t>
            </a:fld>
            <a:endParaRPr lang="en-US"/>
          </a:p>
        </p:txBody>
      </p:sp>
    </p:spTree>
    <p:extLst>
      <p:ext uri="{BB962C8B-B14F-4D97-AF65-F5344CB8AC3E}">
        <p14:creationId xmlns:p14="http://schemas.microsoft.com/office/powerpoint/2010/main" val="3086775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54</a:t>
            </a:fld>
            <a:endParaRPr lang="en-US"/>
          </a:p>
        </p:txBody>
      </p:sp>
    </p:spTree>
    <p:extLst>
      <p:ext uri="{BB962C8B-B14F-4D97-AF65-F5344CB8AC3E}">
        <p14:creationId xmlns:p14="http://schemas.microsoft.com/office/powerpoint/2010/main" val="1451321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55</a:t>
            </a:fld>
            <a:endParaRPr lang="en-US"/>
          </a:p>
        </p:txBody>
      </p:sp>
    </p:spTree>
    <p:extLst>
      <p:ext uri="{BB962C8B-B14F-4D97-AF65-F5344CB8AC3E}">
        <p14:creationId xmlns:p14="http://schemas.microsoft.com/office/powerpoint/2010/main" val="2415703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56</a:t>
            </a:fld>
            <a:endParaRPr lang="en-US"/>
          </a:p>
        </p:txBody>
      </p:sp>
    </p:spTree>
    <p:extLst>
      <p:ext uri="{BB962C8B-B14F-4D97-AF65-F5344CB8AC3E}">
        <p14:creationId xmlns:p14="http://schemas.microsoft.com/office/powerpoint/2010/main" val="22883049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57</a:t>
            </a:fld>
            <a:endParaRPr lang="en-US"/>
          </a:p>
        </p:txBody>
      </p:sp>
    </p:spTree>
    <p:extLst>
      <p:ext uri="{BB962C8B-B14F-4D97-AF65-F5344CB8AC3E}">
        <p14:creationId xmlns:p14="http://schemas.microsoft.com/office/powerpoint/2010/main" val="3036585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58</a:t>
            </a:fld>
            <a:endParaRPr lang="en-US"/>
          </a:p>
        </p:txBody>
      </p:sp>
    </p:spTree>
    <p:extLst>
      <p:ext uri="{BB962C8B-B14F-4D97-AF65-F5344CB8AC3E}">
        <p14:creationId xmlns:p14="http://schemas.microsoft.com/office/powerpoint/2010/main" val="3054247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a:t>
            </a:fld>
            <a:endParaRPr lang="en-US"/>
          </a:p>
        </p:txBody>
      </p:sp>
    </p:spTree>
    <p:extLst>
      <p:ext uri="{BB962C8B-B14F-4D97-AF65-F5344CB8AC3E}">
        <p14:creationId xmlns:p14="http://schemas.microsoft.com/office/powerpoint/2010/main" val="2036608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Mackintosh, “</a:t>
            </a:r>
            <a:r>
              <a:rPr lang="en-US" sz="1200" b="0" i="0" kern="1200" dirty="0">
                <a:solidFill>
                  <a:schemeClr val="tx1"/>
                </a:solidFill>
                <a:effectLst/>
                <a:latin typeface="+mn-lt"/>
                <a:ea typeface="+mn-ea"/>
                <a:cs typeface="+mn-cs"/>
              </a:rPr>
              <a:t>Strong Dollar Wins the Inflation Battle in New Spin on Currency Wars,” </a:t>
            </a:r>
            <a:r>
              <a:rPr lang="en-US" sz="1200" b="0" i="1" kern="1200" dirty="0">
                <a:solidFill>
                  <a:schemeClr val="tx1"/>
                </a:solidFill>
                <a:effectLst/>
                <a:latin typeface="+mn-lt"/>
                <a:ea typeface="+mn-ea"/>
                <a:cs typeface="+mn-cs"/>
              </a:rPr>
              <a:t>Wall Street Journal,</a:t>
            </a:r>
            <a:r>
              <a:rPr lang="en-US" sz="1200" b="0" i="0" kern="1200" dirty="0">
                <a:solidFill>
                  <a:schemeClr val="tx1"/>
                </a:solidFill>
                <a:effectLst/>
                <a:latin typeface="+mn-lt"/>
                <a:ea typeface="+mn-ea"/>
                <a:cs typeface="+mn-cs"/>
              </a:rPr>
              <a:t>” July 11,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www.wsj.com</a:t>
            </a:r>
            <a:r>
              <a:rPr lang="en-US" sz="1200" b="0" i="0" kern="1200" dirty="0">
                <a:solidFill>
                  <a:schemeClr val="tx1"/>
                </a:solidFill>
                <a:effectLst/>
                <a:latin typeface="+mn-lt"/>
                <a:ea typeface="+mn-ea"/>
                <a:cs typeface="+mn-cs"/>
              </a:rPr>
              <a:t>/articles/strong-dollar-wins-the-inflation-battle-in-new-spin-on-currency-wars-11657369125?mod=</a:t>
            </a:r>
            <a:r>
              <a:rPr lang="en-US" sz="1200" b="0" i="0" kern="1200" dirty="0" err="1">
                <a:solidFill>
                  <a:schemeClr val="tx1"/>
                </a:solidFill>
                <a:effectLst/>
                <a:latin typeface="+mn-lt"/>
                <a:ea typeface="+mn-ea"/>
                <a:cs typeface="+mn-cs"/>
              </a:rPr>
              <a:t>itp_wsj&amp;ru</a:t>
            </a:r>
            <a:r>
              <a:rPr lang="en-US" sz="1200" b="0" i="0" kern="1200" dirty="0">
                <a:solidFill>
                  <a:schemeClr val="tx1"/>
                </a:solidFill>
                <a:effectLst/>
                <a:latin typeface="+mn-lt"/>
                <a:ea typeface="+mn-ea"/>
                <a:cs typeface="+mn-cs"/>
              </a:rPr>
              <a:t>=yahoo</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59</a:t>
            </a:fld>
            <a:endParaRPr lang="en-US"/>
          </a:p>
        </p:txBody>
      </p:sp>
    </p:spTree>
    <p:extLst>
      <p:ext uri="{BB962C8B-B14F-4D97-AF65-F5344CB8AC3E}">
        <p14:creationId xmlns:p14="http://schemas.microsoft.com/office/powerpoint/2010/main" val="3898453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60</a:t>
            </a:fld>
            <a:endParaRPr lang="en-US"/>
          </a:p>
        </p:txBody>
      </p:sp>
    </p:spTree>
    <p:extLst>
      <p:ext uri="{BB962C8B-B14F-4D97-AF65-F5344CB8AC3E}">
        <p14:creationId xmlns:p14="http://schemas.microsoft.com/office/powerpoint/2010/main" val="40560865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61</a:t>
            </a:fld>
            <a:endParaRPr lang="en-US"/>
          </a:p>
        </p:txBody>
      </p:sp>
    </p:spTree>
    <p:extLst>
      <p:ext uri="{BB962C8B-B14F-4D97-AF65-F5344CB8AC3E}">
        <p14:creationId xmlns:p14="http://schemas.microsoft.com/office/powerpoint/2010/main" val="4028400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62</a:t>
            </a:fld>
            <a:endParaRPr lang="en-US"/>
          </a:p>
        </p:txBody>
      </p:sp>
    </p:spTree>
    <p:extLst>
      <p:ext uri="{BB962C8B-B14F-4D97-AF65-F5344CB8AC3E}">
        <p14:creationId xmlns:p14="http://schemas.microsoft.com/office/powerpoint/2010/main" val="39774533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89B5ED-6917-6F46-8E01-7A1C661F3072}" type="slidenum">
              <a:rPr lang="en-US"/>
              <a:pPr/>
              <a:t>65</a:t>
            </a:fld>
            <a:endParaRPr lang="en-US"/>
          </a:p>
        </p:txBody>
      </p:sp>
      <p:sp>
        <p:nvSpPr>
          <p:cNvPr id="629762" name="Rectangle 2"/>
          <p:cNvSpPr>
            <a:spLocks noGrp="1" noRot="1" noChangeAspect="1" noChangeArrowheads="1" noTextEdit="1"/>
          </p:cNvSpPr>
          <p:nvPr>
            <p:ph type="sldImg"/>
          </p:nvPr>
        </p:nvSpPr>
        <p:spPr>
          <a:ln/>
        </p:spPr>
      </p:sp>
      <p:sp>
        <p:nvSpPr>
          <p:cNvPr id="629763" name="Rectangle 3"/>
          <p:cNvSpPr>
            <a:spLocks noGrp="1" noChangeArrowheads="1"/>
          </p:cNvSpPr>
          <p:nvPr>
            <p:ph type="body" idx="1"/>
          </p:nvPr>
        </p:nvSpPr>
        <p:spPr/>
        <p:txBody>
          <a:bodyPr/>
          <a:lstStyle/>
          <a:p>
            <a:r>
              <a:rPr lang="en-US" dirty="0"/>
              <a:t>Source:  IMF Fact Sheet January 1999:  </a:t>
            </a:r>
          </a:p>
          <a:p>
            <a:r>
              <a:rPr lang="en-US" dirty="0"/>
              <a:t>http://</a:t>
            </a:r>
            <a:r>
              <a:rPr lang="en-US" dirty="0" err="1"/>
              <a:t>www.imf.org</a:t>
            </a:r>
            <a:r>
              <a:rPr lang="en-US" dirty="0"/>
              <a:t>/external/np/</a:t>
            </a:r>
            <a:r>
              <a:rPr lang="en-US" dirty="0" err="1"/>
              <a:t>exr</a:t>
            </a:r>
            <a:r>
              <a:rPr lang="en-US" dirty="0"/>
              <a:t>/facts/</a:t>
            </a:r>
            <a:r>
              <a:rPr lang="en-US" dirty="0" err="1"/>
              <a:t>asia.htm</a:t>
            </a:r>
            <a:endParaRPr lang="en-US" dirty="0"/>
          </a:p>
          <a:p>
            <a:r>
              <a:rPr lang="en-US" dirty="0"/>
              <a:t>“The IMF's Response to the Asian Crisis”</a:t>
            </a:r>
          </a:p>
        </p:txBody>
      </p:sp>
    </p:spTree>
    <p:extLst>
      <p:ext uri="{BB962C8B-B14F-4D97-AF65-F5344CB8AC3E}">
        <p14:creationId xmlns:p14="http://schemas.microsoft.com/office/powerpoint/2010/main" val="12102397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66</a:t>
            </a:fld>
            <a:endParaRPr lang="en-US"/>
          </a:p>
        </p:txBody>
      </p:sp>
    </p:spTree>
    <p:extLst>
      <p:ext uri="{BB962C8B-B14F-4D97-AF65-F5344CB8AC3E}">
        <p14:creationId xmlns:p14="http://schemas.microsoft.com/office/powerpoint/2010/main" val="39753601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Gagnon, </a:t>
            </a:r>
            <a:r>
              <a:rPr lang="en-US" b="0" dirty="0"/>
              <a:t>Joseph E., “</a:t>
            </a:r>
            <a:r>
              <a:rPr lang="en-US" sz="1200" b="0" i="0" kern="1200" dirty="0">
                <a:solidFill>
                  <a:schemeClr val="tx1"/>
                </a:solidFill>
                <a:effectLst/>
                <a:latin typeface="+mn-lt"/>
                <a:ea typeface="+mn-ea"/>
                <a:cs typeface="+mn-cs"/>
              </a:rPr>
              <a:t>Yellen Treasury looks the other way on currency manipulation,” Realtime Economic Issues Watch, PIIE, April 23,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www.piie.com</a:t>
            </a:r>
            <a:r>
              <a:rPr lang="en-US" sz="1200" b="0" i="0" kern="1200" dirty="0">
                <a:solidFill>
                  <a:schemeClr val="tx1"/>
                </a:solidFill>
                <a:effectLst/>
                <a:latin typeface="+mn-lt"/>
                <a:ea typeface="+mn-ea"/>
                <a:cs typeface="+mn-cs"/>
              </a:rPr>
              <a:t>/blogs/</a:t>
            </a:r>
            <a:r>
              <a:rPr lang="en-US" sz="1200" b="0" i="0" kern="1200" dirty="0" err="1">
                <a:solidFill>
                  <a:schemeClr val="tx1"/>
                </a:solidFill>
                <a:effectLst/>
                <a:latin typeface="+mn-lt"/>
                <a:ea typeface="+mn-ea"/>
                <a:cs typeface="+mn-cs"/>
              </a:rPr>
              <a:t>realtime</a:t>
            </a:r>
            <a:r>
              <a:rPr lang="en-US" sz="1200" b="0" i="0" kern="1200" dirty="0">
                <a:solidFill>
                  <a:schemeClr val="tx1"/>
                </a:solidFill>
                <a:effectLst/>
                <a:latin typeface="+mn-lt"/>
                <a:ea typeface="+mn-ea"/>
                <a:cs typeface="+mn-cs"/>
              </a:rPr>
              <a:t>-economic-issues-watch/</a:t>
            </a:r>
            <a:r>
              <a:rPr lang="en-US" sz="1200" b="0" i="0" kern="1200" dirty="0" err="1">
                <a:solidFill>
                  <a:schemeClr val="tx1"/>
                </a:solidFill>
                <a:effectLst/>
                <a:latin typeface="+mn-lt"/>
                <a:ea typeface="+mn-ea"/>
                <a:cs typeface="+mn-cs"/>
              </a:rPr>
              <a:t>yellen</a:t>
            </a:r>
            <a:r>
              <a:rPr lang="en-US" sz="1200" b="0" i="0" kern="1200" dirty="0">
                <a:solidFill>
                  <a:schemeClr val="tx1"/>
                </a:solidFill>
                <a:effectLst/>
                <a:latin typeface="+mn-lt"/>
                <a:ea typeface="+mn-ea"/>
                <a:cs typeface="+mn-cs"/>
              </a:rPr>
              <a:t>-treasury-looks-other-way-currency-manipulation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68</a:t>
            </a:fld>
            <a:endParaRPr lang="en-US"/>
          </a:p>
        </p:txBody>
      </p:sp>
    </p:spTree>
    <p:extLst>
      <p:ext uri="{BB962C8B-B14F-4D97-AF65-F5344CB8AC3E}">
        <p14:creationId xmlns:p14="http://schemas.microsoft.com/office/powerpoint/2010/main" val="41249846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Gagnon, </a:t>
            </a:r>
            <a:r>
              <a:rPr lang="en-US" b="0" dirty="0"/>
              <a:t>Joseph E., “</a:t>
            </a:r>
            <a:r>
              <a:rPr lang="en-US" sz="1200" b="0" i="0" kern="1200" dirty="0">
                <a:solidFill>
                  <a:schemeClr val="tx1"/>
                </a:solidFill>
                <a:effectLst/>
                <a:latin typeface="+mn-lt"/>
                <a:ea typeface="+mn-ea"/>
                <a:cs typeface="+mn-cs"/>
              </a:rPr>
              <a:t>Yellen Treasury looks the other way on currency manipulation,” Realtime Economic Issues Watch, PIIE, April 23,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www.piie.com</a:t>
            </a:r>
            <a:r>
              <a:rPr lang="en-US" sz="1200" b="0" i="0" kern="1200" dirty="0">
                <a:solidFill>
                  <a:schemeClr val="tx1"/>
                </a:solidFill>
                <a:effectLst/>
                <a:latin typeface="+mn-lt"/>
                <a:ea typeface="+mn-ea"/>
                <a:cs typeface="+mn-cs"/>
              </a:rPr>
              <a:t>/blogs/</a:t>
            </a:r>
            <a:r>
              <a:rPr lang="en-US" sz="1200" b="0" i="0" kern="1200" dirty="0" err="1">
                <a:solidFill>
                  <a:schemeClr val="tx1"/>
                </a:solidFill>
                <a:effectLst/>
                <a:latin typeface="+mn-lt"/>
                <a:ea typeface="+mn-ea"/>
                <a:cs typeface="+mn-cs"/>
              </a:rPr>
              <a:t>realtime</a:t>
            </a:r>
            <a:r>
              <a:rPr lang="en-US" sz="1200" b="0" i="0" kern="1200" dirty="0">
                <a:solidFill>
                  <a:schemeClr val="tx1"/>
                </a:solidFill>
                <a:effectLst/>
                <a:latin typeface="+mn-lt"/>
                <a:ea typeface="+mn-ea"/>
                <a:cs typeface="+mn-cs"/>
              </a:rPr>
              <a:t>-economic-issues-watch/</a:t>
            </a:r>
            <a:r>
              <a:rPr lang="en-US" sz="1200" b="0" i="0" kern="1200" dirty="0" err="1">
                <a:solidFill>
                  <a:schemeClr val="tx1"/>
                </a:solidFill>
                <a:effectLst/>
                <a:latin typeface="+mn-lt"/>
                <a:ea typeface="+mn-ea"/>
                <a:cs typeface="+mn-cs"/>
              </a:rPr>
              <a:t>yellen</a:t>
            </a:r>
            <a:r>
              <a:rPr lang="en-US" sz="1200" b="0" i="0" kern="1200" dirty="0">
                <a:solidFill>
                  <a:schemeClr val="tx1"/>
                </a:solidFill>
                <a:effectLst/>
                <a:latin typeface="+mn-lt"/>
                <a:ea typeface="+mn-ea"/>
                <a:cs typeface="+mn-cs"/>
              </a:rPr>
              <a:t>-treasury-looks-other-way-currency-manipulation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69</a:t>
            </a:fld>
            <a:endParaRPr lang="en-US"/>
          </a:p>
        </p:txBody>
      </p:sp>
    </p:spTree>
    <p:extLst>
      <p:ext uri="{BB962C8B-B14F-4D97-AF65-F5344CB8AC3E}">
        <p14:creationId xmlns:p14="http://schemas.microsoft.com/office/powerpoint/2010/main" val="36141877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70</a:t>
            </a:fld>
            <a:endParaRPr lang="en-US"/>
          </a:p>
        </p:txBody>
      </p:sp>
    </p:spTree>
    <p:extLst>
      <p:ext uri="{BB962C8B-B14F-4D97-AF65-F5344CB8AC3E}">
        <p14:creationId xmlns:p14="http://schemas.microsoft.com/office/powerpoint/2010/main" val="26510420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sz="1200" b="0" i="0" u="none" strike="noStrike" dirty="0">
                <a:solidFill>
                  <a:srgbClr val="000000"/>
                </a:solidFill>
                <a:effectLst/>
                <a:latin typeface="Calibri" panose="020F0502020204030204" pitchFamily="34" charset="0"/>
              </a:rPr>
              <a:t>International Investment Positions, Reserve Assets, Net (with Fund Record), US Dollars, IARFR_BP6_USD, Millions</a:t>
            </a:r>
            <a:r>
              <a:rPr lang="en-US" dirty="0"/>
              <a:t> </a:t>
            </a:r>
          </a:p>
          <a:p>
            <a:r>
              <a:rPr lang="en-US" dirty="0"/>
              <a:t>Jan 15, 2023</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71</a:t>
            </a:fld>
            <a:endParaRPr lang="en-US"/>
          </a:p>
        </p:txBody>
      </p:sp>
    </p:spTree>
    <p:extLst>
      <p:ext uri="{BB962C8B-B14F-4D97-AF65-F5344CB8AC3E}">
        <p14:creationId xmlns:p14="http://schemas.microsoft.com/office/powerpoint/2010/main" val="2116437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r>
              <a:rPr lang="en-US" dirty="0"/>
              <a:t>[I can’t figure out now how I got all these in one.]</a:t>
            </a:r>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2960389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sz="1800" b="0" i="0" u="none" strike="noStrike" dirty="0">
                <a:solidFill>
                  <a:srgbClr val="000000"/>
                </a:solidFill>
                <a:effectLst/>
                <a:latin typeface="Calibri" panose="020F0502020204030204" pitchFamily="34" charset="0"/>
              </a:rPr>
              <a:t>International Investment Positions, Reserve Assets, Net (with Fund Record), US Dollars, IARFR_BP6_USD, Millions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 15, 2023</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72</a:t>
            </a:fld>
            <a:endParaRPr lang="en-US"/>
          </a:p>
        </p:txBody>
      </p:sp>
    </p:spTree>
    <p:extLst>
      <p:ext uri="{BB962C8B-B14F-4D97-AF65-F5344CB8AC3E}">
        <p14:creationId xmlns:p14="http://schemas.microsoft.com/office/powerpoint/2010/main" val="19028066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dirty="0"/>
              <a:t>External Sector, Balance of Payments, Current Account, Goods and Services, Net, US Dollars, BGS_BP6_USD, Millions</a:t>
            </a:r>
          </a:p>
          <a:p>
            <a:r>
              <a:rPr lang="en-US" dirty="0"/>
              <a:t>Data for Presentations/IMF/Trade Balance 2 </a:t>
            </a:r>
            <a:r>
              <a:rPr lang="en-US" dirty="0" err="1"/>
              <a:t>countries.xlsx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73</a:t>
            </a:fld>
            <a:endParaRPr lang="en-US"/>
          </a:p>
        </p:txBody>
      </p:sp>
    </p:spTree>
    <p:extLst>
      <p:ext uri="{BB962C8B-B14F-4D97-AF65-F5344CB8AC3E}">
        <p14:creationId xmlns:p14="http://schemas.microsoft.com/office/powerpoint/2010/main" val="32977332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looks like it’s from The Economist, but I can’t now find it.</a:t>
            </a:r>
          </a:p>
        </p:txBody>
      </p:sp>
      <p:sp>
        <p:nvSpPr>
          <p:cNvPr id="4" name="Slide Number Placeholder 3"/>
          <p:cNvSpPr>
            <a:spLocks noGrp="1"/>
          </p:cNvSpPr>
          <p:nvPr>
            <p:ph type="sldNum" sz="quarter" idx="5"/>
          </p:nvPr>
        </p:nvSpPr>
        <p:spPr/>
        <p:txBody>
          <a:bodyPr/>
          <a:lstStyle/>
          <a:p>
            <a:fld id="{39F294D8-753E-E842-8CF8-893A8D4FD7E5}" type="slidenum">
              <a:rPr lang="en-US" smtClean="0"/>
              <a:t>74</a:t>
            </a:fld>
            <a:endParaRPr lang="en-US"/>
          </a:p>
        </p:txBody>
      </p:sp>
    </p:spTree>
    <p:extLst>
      <p:ext uri="{BB962C8B-B14F-4D97-AF65-F5344CB8AC3E}">
        <p14:creationId xmlns:p14="http://schemas.microsoft.com/office/powerpoint/2010/main" val="37558157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Swiss Currency per U.S. Dollar, Period Average, ENDA_XDC_USD_RATE, Units</a:t>
            </a:r>
          </a:p>
          <a:p>
            <a:r>
              <a:rPr lang="en-US" dirty="0"/>
              <a:t>Jan 16, 2023</a:t>
            </a:r>
          </a:p>
          <a:p>
            <a:r>
              <a:rPr lang="en-US" dirty="0"/>
              <a:t>Data for Presentations/IMF/Exchange Rates/Switzerland Exchange </a:t>
            </a:r>
            <a:r>
              <a:rPr lang="en-US" dirty="0" err="1"/>
              <a:t>Rate.xlsx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75</a:t>
            </a:fld>
            <a:endParaRPr lang="en-US"/>
          </a:p>
        </p:txBody>
      </p:sp>
    </p:spTree>
    <p:extLst>
      <p:ext uri="{BB962C8B-B14F-4D97-AF65-F5344CB8AC3E}">
        <p14:creationId xmlns:p14="http://schemas.microsoft.com/office/powerpoint/2010/main" val="21665509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Chinese Currency per U.S. Dollar, Period Average, ENDA_XDC_USD_RATE, Units</a:t>
            </a:r>
          </a:p>
          <a:p>
            <a:r>
              <a:rPr lang="en-US" dirty="0"/>
              <a:t>Jan 16, 2023</a:t>
            </a:r>
          </a:p>
          <a:p>
            <a:r>
              <a:rPr lang="en-US" dirty="0"/>
              <a:t>Data for Presentations/IMF/Exchange Rates/China Monthly Exchange </a:t>
            </a:r>
            <a:r>
              <a:rPr lang="en-US" dirty="0" err="1"/>
              <a:t>Rates.xlsx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76</a:t>
            </a:fld>
            <a:endParaRPr lang="en-US"/>
          </a:p>
        </p:txBody>
      </p:sp>
    </p:spTree>
    <p:extLst>
      <p:ext uri="{BB962C8B-B14F-4D97-AF65-F5344CB8AC3E}">
        <p14:creationId xmlns:p14="http://schemas.microsoft.com/office/powerpoint/2010/main" val="24270588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“Macroeconomic and Foreign Exchange Policies of Major Trading Partners of the united States”</a:t>
            </a:r>
          </a:p>
          <a:p>
            <a:r>
              <a:rPr lang="en-US" dirty="0"/>
              <a:t>REPORT TO CONGRESS, U.S. DEPARTMENT OF THE TREASURY, OFFICE OF INTERNATIONAL AFFAIRS, November 2022</a:t>
            </a:r>
          </a:p>
          <a:p>
            <a:r>
              <a:rPr lang="en-US" dirty="0"/>
              <a:t>https://</a:t>
            </a:r>
            <a:r>
              <a:rPr lang="en-US" dirty="0" err="1"/>
              <a:t>home.treasury.gov</a:t>
            </a:r>
            <a:r>
              <a:rPr lang="en-US" dirty="0"/>
              <a:t>/system/files/206/November_2022_FXR_FINAL.pdf</a:t>
            </a:r>
          </a:p>
        </p:txBody>
      </p:sp>
      <p:sp>
        <p:nvSpPr>
          <p:cNvPr id="4" name="Slide Number Placeholder 3"/>
          <p:cNvSpPr>
            <a:spLocks noGrp="1"/>
          </p:cNvSpPr>
          <p:nvPr>
            <p:ph type="sldNum" sz="quarter" idx="5"/>
          </p:nvPr>
        </p:nvSpPr>
        <p:spPr/>
        <p:txBody>
          <a:bodyPr/>
          <a:lstStyle/>
          <a:p>
            <a:fld id="{39F294D8-753E-E842-8CF8-893A8D4FD7E5}" type="slidenum">
              <a:rPr lang="en-US" smtClean="0"/>
              <a:t>77</a:t>
            </a:fld>
            <a:endParaRPr lang="en-US"/>
          </a:p>
        </p:txBody>
      </p:sp>
    </p:spTree>
    <p:extLst>
      <p:ext uri="{BB962C8B-B14F-4D97-AF65-F5344CB8AC3E}">
        <p14:creationId xmlns:p14="http://schemas.microsoft.com/office/powerpoint/2010/main" val="930974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www.reddit.com</a:t>
            </a:r>
            <a:r>
              <a:rPr lang="en-US" dirty="0"/>
              <a:t>/r/</a:t>
            </a:r>
            <a:r>
              <a:rPr lang="en-US" dirty="0" err="1"/>
              <a:t>MapPorn</a:t>
            </a:r>
            <a:r>
              <a:rPr lang="en-US" dirty="0"/>
              <a:t>/comments/douqh9/</a:t>
            </a:r>
            <a:r>
              <a:rPr lang="en-US" dirty="0" err="1"/>
              <a:t>world_map_balance_of_trade_us_dollars</a:t>
            </a:r>
            <a:r>
              <a:rPr lang="en-US" dirty="0"/>
              <a:t>/</a:t>
            </a:r>
          </a:p>
        </p:txBody>
      </p:sp>
      <p:sp>
        <p:nvSpPr>
          <p:cNvPr id="4" name="Slide Number Placeholder 3"/>
          <p:cNvSpPr>
            <a:spLocks noGrp="1"/>
          </p:cNvSpPr>
          <p:nvPr>
            <p:ph type="sldNum" sz="quarter" idx="5"/>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563181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sk</a:t>
            </a:r>
            <a:r>
              <a:rPr lang="en-US" dirty="0"/>
              <a:t>=4C514D48-B6BA-49ED-8AB9-52B0C1A0179B&amp;sId=1409151240976</a:t>
            </a:r>
          </a:p>
          <a:p>
            <a:r>
              <a:rPr lang="en-US" dirty="0"/>
              <a:t>Projects/Data for Presentations/IMF/Country Current Accts/Trade Balance 6 </a:t>
            </a:r>
            <a:r>
              <a:rPr lang="en-US" dirty="0" err="1"/>
              <a:t>Countries.xlsx</a:t>
            </a:r>
            <a:endParaRPr lang="en-US" dirty="0"/>
          </a:p>
          <a:p>
            <a:r>
              <a:rPr lang="en-US" sz="1200" b="0" i="0" u="none" strike="noStrike" kern="1200" dirty="0">
                <a:solidFill>
                  <a:schemeClr val="tx1"/>
                </a:solidFill>
                <a:effectLst/>
                <a:latin typeface="+mn-lt"/>
                <a:ea typeface="+mn-ea"/>
                <a:cs typeface="+mn-cs"/>
              </a:rPr>
              <a:t>External Sector, Balance of Payments, Current Account, Goods and Services, Net, US Dollars, BGS_BP6_USD, Millions</a:t>
            </a:r>
            <a:r>
              <a:rPr lang="en-US" dirty="0"/>
              <a:t> </a:t>
            </a:r>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3445557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Mackintosh, “</a:t>
            </a:r>
            <a:r>
              <a:rPr lang="en-US" sz="1200" b="0" i="0" kern="1200" dirty="0">
                <a:solidFill>
                  <a:schemeClr val="tx1"/>
                </a:solidFill>
                <a:effectLst/>
                <a:latin typeface="+mn-lt"/>
                <a:ea typeface="+mn-ea"/>
                <a:cs typeface="+mn-cs"/>
              </a:rPr>
              <a:t>Strong Dollar Wins the Inflation Battle in New Spin on Currency Wars,” </a:t>
            </a:r>
            <a:r>
              <a:rPr lang="en-US" sz="1200" b="0" i="1" kern="1200" dirty="0">
                <a:solidFill>
                  <a:schemeClr val="tx1"/>
                </a:solidFill>
                <a:effectLst/>
                <a:latin typeface="+mn-lt"/>
                <a:ea typeface="+mn-ea"/>
                <a:cs typeface="+mn-cs"/>
              </a:rPr>
              <a:t>Wall Street Journal,</a:t>
            </a:r>
            <a:r>
              <a:rPr lang="en-US" sz="1200" b="0" i="0" kern="1200" dirty="0">
                <a:solidFill>
                  <a:schemeClr val="tx1"/>
                </a:solidFill>
                <a:effectLst/>
                <a:latin typeface="+mn-lt"/>
                <a:ea typeface="+mn-ea"/>
                <a:cs typeface="+mn-cs"/>
              </a:rPr>
              <a:t>” July 11,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www.wsj.com</a:t>
            </a:r>
            <a:r>
              <a:rPr lang="en-US" sz="1200" b="0" i="0" kern="1200" dirty="0">
                <a:solidFill>
                  <a:schemeClr val="tx1"/>
                </a:solidFill>
                <a:effectLst/>
                <a:latin typeface="+mn-lt"/>
                <a:ea typeface="+mn-ea"/>
                <a:cs typeface="+mn-cs"/>
              </a:rPr>
              <a:t>/articles/strong-dollar-wins-the-inflation-battle-in-new-spin-on-currency-wars-11657369125?mod=</a:t>
            </a:r>
            <a:r>
              <a:rPr lang="en-US" sz="1200" b="0" i="0" kern="1200" dirty="0" err="1">
                <a:solidFill>
                  <a:schemeClr val="tx1"/>
                </a:solidFill>
                <a:effectLst/>
                <a:latin typeface="+mn-lt"/>
                <a:ea typeface="+mn-ea"/>
                <a:cs typeface="+mn-cs"/>
              </a:rPr>
              <a:t>itp_wsj&amp;ru</a:t>
            </a:r>
            <a:r>
              <a:rPr lang="en-US" sz="1200" b="0" i="0" kern="1200" dirty="0">
                <a:solidFill>
                  <a:schemeClr val="tx1"/>
                </a:solidFill>
                <a:effectLst/>
                <a:latin typeface="+mn-lt"/>
                <a:ea typeface="+mn-ea"/>
                <a:cs typeface="+mn-cs"/>
              </a:rPr>
              <a:t>=yahoo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Revised data:  https://</a:t>
            </a:r>
            <a:r>
              <a:rPr lang="en-US" sz="1200" b="0" i="0" kern="1200" dirty="0" err="1">
                <a:solidFill>
                  <a:schemeClr val="tx1"/>
                </a:solidFill>
                <a:effectLst/>
                <a:latin typeface="+mn-lt"/>
                <a:ea typeface="+mn-ea"/>
                <a:cs typeface="+mn-cs"/>
              </a:rPr>
              <a:t>www.reuters.com</a:t>
            </a:r>
            <a:r>
              <a:rPr lang="en-US" sz="1200" b="0" i="0" kern="1200" dirty="0">
                <a:solidFill>
                  <a:schemeClr val="tx1"/>
                </a:solidFill>
                <a:effectLst/>
                <a:latin typeface="+mn-lt"/>
                <a:ea typeface="+mn-ea"/>
                <a:cs typeface="+mn-cs"/>
              </a:rPr>
              <a:t>/markets/</a:t>
            </a:r>
            <a:r>
              <a:rPr lang="en-US" sz="1200" b="0" i="0" kern="1200" dirty="0" err="1">
                <a:solidFill>
                  <a:schemeClr val="tx1"/>
                </a:solidFill>
                <a:effectLst/>
                <a:latin typeface="+mn-lt"/>
                <a:ea typeface="+mn-ea"/>
                <a:cs typeface="+mn-cs"/>
              </a:rPr>
              <a:t>europe</a:t>
            </a:r>
            <a:r>
              <a:rPr lang="en-US" sz="1200" b="0" i="0" kern="1200" dirty="0">
                <a:solidFill>
                  <a:schemeClr val="tx1"/>
                </a:solidFill>
                <a:effectLst/>
                <a:latin typeface="+mn-lt"/>
                <a:ea typeface="+mn-ea"/>
                <a:cs typeface="+mn-cs"/>
              </a:rPr>
              <a:t>/german-exports-surge-record-level-june-2022-08-03/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1349413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Presentations/Country </a:t>
            </a:r>
            <a:r>
              <a:rPr lang="en-US" dirty="0" err="1"/>
              <a:t>data.xlsx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975942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Presentations/Country </a:t>
            </a:r>
            <a:r>
              <a:rPr lang="en-US" dirty="0" err="1"/>
              <a:t>data.xlsx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181476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672024"/>
            <a:ext cx="9144000" cy="874970"/>
          </a:xfrm>
        </p:spPr>
        <p:txBody>
          <a:bodyPr anchor="ctr" anchorCtr="0">
            <a:normAutofit/>
          </a:bodyPr>
          <a:lstStyle/>
          <a:p>
            <a:pPr>
              <a:lnSpc>
                <a:spcPct val="100000"/>
              </a:lnSpc>
              <a:spcBef>
                <a:spcPts val="0"/>
              </a:spcBef>
            </a:pPr>
            <a:r>
              <a:rPr lang="en-US" sz="4000" b="1" dirty="0"/>
              <a:t>Trade Deficits and Exchange Rates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pPr/>
              <a:t>1</a:t>
            </a:fld>
            <a:endParaRPr lang="en-US" dirty="0"/>
          </a:p>
        </p:txBody>
      </p:sp>
      <p:pic>
        <p:nvPicPr>
          <p:cNvPr id="2" name="Picture 1">
            <a:extLst>
              <a:ext uri="{FF2B5EF4-FFF2-40B4-BE49-F238E27FC236}">
                <a16:creationId xmlns:a16="http://schemas.microsoft.com/office/drawing/2014/main" id="{59B72D02-0803-D942-BBC2-5568076A9A9E}"/>
              </a:ext>
            </a:extLst>
          </p:cNvPr>
          <p:cNvPicPr>
            <a:picLocks noChangeAspect="1"/>
          </p:cNvPicPr>
          <p:nvPr/>
        </p:nvPicPr>
        <p:blipFill>
          <a:blip r:embed="rId2"/>
          <a:stretch>
            <a:fillRect/>
          </a:stretch>
        </p:blipFill>
        <p:spPr>
          <a:xfrm>
            <a:off x="8752335" y="3355367"/>
            <a:ext cx="2781300" cy="2921000"/>
          </a:xfrm>
          <a:prstGeom prst="rect">
            <a:avLst/>
          </a:prstGeom>
        </p:spPr>
      </p:pic>
      <p:pic>
        <p:nvPicPr>
          <p:cNvPr id="4" name="Picture 3">
            <a:extLst>
              <a:ext uri="{FF2B5EF4-FFF2-40B4-BE49-F238E27FC236}">
                <a16:creationId xmlns:a16="http://schemas.microsoft.com/office/drawing/2014/main" id="{1611593F-002F-EB46-8EDC-C51BA6E5A106}"/>
              </a:ext>
            </a:extLst>
          </p:cNvPr>
          <p:cNvPicPr>
            <a:picLocks noChangeAspect="1"/>
          </p:cNvPicPr>
          <p:nvPr/>
        </p:nvPicPr>
        <p:blipFill>
          <a:blip r:embed="rId3"/>
          <a:stretch>
            <a:fillRect/>
          </a:stretch>
        </p:blipFill>
        <p:spPr>
          <a:xfrm>
            <a:off x="664016" y="322229"/>
            <a:ext cx="3390900" cy="2400300"/>
          </a:xfrm>
          <a:prstGeom prst="rect">
            <a:avLst/>
          </a:prstGeom>
        </p:spPr>
      </p:pic>
      <p:sp>
        <p:nvSpPr>
          <p:cNvPr id="6" name="Subtitle 2">
            <a:extLst>
              <a:ext uri="{FF2B5EF4-FFF2-40B4-BE49-F238E27FC236}">
                <a16:creationId xmlns:a16="http://schemas.microsoft.com/office/drawing/2014/main" id="{FAD657A0-B03A-0B43-B1F6-E088FE5A02B2}"/>
              </a:ext>
            </a:extLst>
          </p:cNvPr>
          <p:cNvSpPr txBox="1">
            <a:spLocks/>
          </p:cNvSpPr>
          <p:nvPr/>
        </p:nvSpPr>
        <p:spPr>
          <a:xfrm>
            <a:off x="1524000" y="3733800"/>
            <a:ext cx="9144000" cy="1905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800" dirty="0">
                <a:solidFill>
                  <a:schemeClr val="tx2"/>
                </a:solidFill>
              </a:rPr>
              <a:t>Presentation to …</a:t>
            </a:r>
          </a:p>
          <a:p>
            <a:pPr>
              <a:lnSpc>
                <a:spcPct val="100000"/>
              </a:lnSpc>
              <a:spcBef>
                <a:spcPts val="0"/>
              </a:spcBef>
            </a:pPr>
            <a:r>
              <a:rPr lang="en-US" sz="2800" dirty="0">
                <a:solidFill>
                  <a:schemeClr val="tx2"/>
                </a:solidFill>
              </a:rPr>
              <a:t>January 30, 2023</a:t>
            </a:r>
          </a:p>
          <a:p>
            <a:pPr>
              <a:lnSpc>
                <a:spcPct val="100000"/>
              </a:lnSpc>
              <a:spcBef>
                <a:spcPts val="0"/>
              </a:spcBef>
            </a:pPr>
            <a:endParaRPr lang="en-US" sz="2800" dirty="0">
              <a:solidFill>
                <a:schemeClr val="tx2"/>
              </a:solidFill>
            </a:endParaRPr>
          </a:p>
          <a:p>
            <a:pPr>
              <a:lnSpc>
                <a:spcPct val="100000"/>
              </a:lnSpc>
              <a:spcBef>
                <a:spcPts val="0"/>
              </a:spcBef>
            </a:pPr>
            <a:r>
              <a:rPr lang="en-US" sz="2800" dirty="0">
                <a:solidFill>
                  <a:schemeClr val="tx2"/>
                </a:solidFill>
              </a:rPr>
              <a:t>Alan Deardorff</a:t>
            </a:r>
          </a:p>
          <a:p>
            <a:pPr>
              <a:lnSpc>
                <a:spcPct val="100000"/>
              </a:lnSpc>
              <a:spcBef>
                <a:spcPts val="0"/>
              </a:spcBef>
            </a:pPr>
            <a:r>
              <a:rPr lang="en-US" sz="2800" i="1" dirty="0">
                <a:solidFill>
                  <a:schemeClr val="tx2"/>
                </a:solidFill>
              </a:rPr>
              <a:t>University of Michigan</a:t>
            </a:r>
          </a:p>
        </p:txBody>
      </p:sp>
    </p:spTree>
    <p:extLst>
      <p:ext uri="{BB962C8B-B14F-4D97-AF65-F5344CB8AC3E}">
        <p14:creationId xmlns:p14="http://schemas.microsoft.com/office/powerpoint/2010/main" val="3460386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49D29E-D32F-F745-A0ED-A0FB5054DA72}"/>
              </a:ext>
            </a:extLst>
          </p:cNvPr>
          <p:cNvSpPr>
            <a:spLocks noGrp="1"/>
          </p:cNvSpPr>
          <p:nvPr>
            <p:ph type="sldNum" sz="quarter" idx="12"/>
          </p:nvPr>
        </p:nvSpPr>
        <p:spPr/>
        <p:txBody>
          <a:bodyPr/>
          <a:lstStyle/>
          <a:p>
            <a:fld id="{D9F085D5-EC86-4F6A-B501-C1359CB39116}" type="slidenum">
              <a:rPr lang="en-GB" smtClean="0"/>
              <a:t>10</a:t>
            </a:fld>
            <a:endParaRPr lang="en-GB"/>
          </a:p>
        </p:txBody>
      </p:sp>
      <p:graphicFrame>
        <p:nvGraphicFramePr>
          <p:cNvPr id="5" name="Chart 4">
            <a:extLst>
              <a:ext uri="{FF2B5EF4-FFF2-40B4-BE49-F238E27FC236}">
                <a16:creationId xmlns:a16="http://schemas.microsoft.com/office/drawing/2014/main" id="{F66C85D2-BF09-FB5D-9D17-90D6242CDDA9}"/>
              </a:ext>
            </a:extLst>
          </p:cNvPr>
          <p:cNvGraphicFramePr>
            <a:graphicFrameLocks/>
          </p:cNvGraphicFramePr>
          <p:nvPr>
            <p:extLst>
              <p:ext uri="{D42A27DB-BD31-4B8C-83A1-F6EECF244321}">
                <p14:modId xmlns:p14="http://schemas.microsoft.com/office/powerpoint/2010/main" val="2389618174"/>
              </p:ext>
            </p:extLst>
          </p:nvPr>
        </p:nvGraphicFramePr>
        <p:xfrm>
          <a:off x="2448910" y="1030015"/>
          <a:ext cx="7104993" cy="49398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CF87B1E-EEC5-8062-2BDC-DF3F0FB7A50E}"/>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8" name="Title 1">
            <a:extLst>
              <a:ext uri="{FF2B5EF4-FFF2-40B4-BE49-F238E27FC236}">
                <a16:creationId xmlns:a16="http://schemas.microsoft.com/office/drawing/2014/main" id="{039FB8DF-0800-A2C4-D25A-6E796E3557DE}"/>
              </a:ext>
            </a:extLst>
          </p:cNvPr>
          <p:cNvSpPr txBox="1">
            <a:spLocks/>
          </p:cNvSpPr>
          <p:nvPr/>
        </p:nvSpPr>
        <p:spPr>
          <a:xfrm>
            <a:off x="838200" y="58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Tra</a:t>
            </a:r>
            <a:r>
              <a:rPr lang="en-US" dirty="0"/>
              <a:t>de Balances Over Time</a:t>
            </a:r>
          </a:p>
        </p:txBody>
      </p:sp>
      <p:sp>
        <p:nvSpPr>
          <p:cNvPr id="12" name="TextBox 11">
            <a:extLst>
              <a:ext uri="{FF2B5EF4-FFF2-40B4-BE49-F238E27FC236}">
                <a16:creationId xmlns:a16="http://schemas.microsoft.com/office/drawing/2014/main" id="{18C717F8-808B-E10B-B215-6558F280C0AE}"/>
              </a:ext>
            </a:extLst>
          </p:cNvPr>
          <p:cNvSpPr txBox="1"/>
          <p:nvPr/>
        </p:nvSpPr>
        <p:spPr>
          <a:xfrm>
            <a:off x="9272751" y="1986246"/>
            <a:ext cx="836023" cy="369332"/>
          </a:xfrm>
          <a:prstGeom prst="rect">
            <a:avLst/>
          </a:prstGeom>
          <a:noFill/>
        </p:spPr>
        <p:txBody>
          <a:bodyPr wrap="square" rtlCol="0">
            <a:spAutoFit/>
          </a:bodyPr>
          <a:lstStyle/>
          <a:p>
            <a:r>
              <a:rPr lang="en-US" dirty="0">
                <a:solidFill>
                  <a:schemeClr val="accent4">
                    <a:lumMod val="75000"/>
                  </a:schemeClr>
                </a:solidFill>
              </a:rPr>
              <a:t>China</a:t>
            </a:r>
          </a:p>
        </p:txBody>
      </p:sp>
      <p:sp>
        <p:nvSpPr>
          <p:cNvPr id="13" name="TextBox 12">
            <a:extLst>
              <a:ext uri="{FF2B5EF4-FFF2-40B4-BE49-F238E27FC236}">
                <a16:creationId xmlns:a16="http://schemas.microsoft.com/office/drawing/2014/main" id="{C2236DE2-0C0F-0583-D54D-64F04643AAAB}"/>
              </a:ext>
            </a:extLst>
          </p:cNvPr>
          <p:cNvSpPr txBox="1"/>
          <p:nvPr/>
        </p:nvSpPr>
        <p:spPr>
          <a:xfrm>
            <a:off x="9272750" y="2431261"/>
            <a:ext cx="1268976" cy="369332"/>
          </a:xfrm>
          <a:prstGeom prst="rect">
            <a:avLst/>
          </a:prstGeom>
          <a:noFill/>
        </p:spPr>
        <p:txBody>
          <a:bodyPr wrap="square" rtlCol="0">
            <a:spAutoFit/>
          </a:bodyPr>
          <a:lstStyle/>
          <a:p>
            <a:r>
              <a:rPr lang="en-US" dirty="0">
                <a:solidFill>
                  <a:srgbClr val="00B050"/>
                </a:solidFill>
              </a:rPr>
              <a:t>Germany</a:t>
            </a:r>
          </a:p>
        </p:txBody>
      </p:sp>
      <p:sp>
        <p:nvSpPr>
          <p:cNvPr id="14" name="TextBox 13">
            <a:extLst>
              <a:ext uri="{FF2B5EF4-FFF2-40B4-BE49-F238E27FC236}">
                <a16:creationId xmlns:a16="http://schemas.microsoft.com/office/drawing/2014/main" id="{EA09AA22-F3B7-4D45-EEDB-1EE3A0AB931B}"/>
              </a:ext>
            </a:extLst>
          </p:cNvPr>
          <p:cNvSpPr txBox="1"/>
          <p:nvPr/>
        </p:nvSpPr>
        <p:spPr>
          <a:xfrm>
            <a:off x="9272750" y="2707804"/>
            <a:ext cx="1268976" cy="369332"/>
          </a:xfrm>
          <a:prstGeom prst="rect">
            <a:avLst/>
          </a:prstGeom>
          <a:noFill/>
        </p:spPr>
        <p:txBody>
          <a:bodyPr wrap="square" rtlCol="0">
            <a:spAutoFit/>
          </a:bodyPr>
          <a:lstStyle/>
          <a:p>
            <a:r>
              <a:rPr lang="en-US" dirty="0">
                <a:solidFill>
                  <a:srgbClr val="00B0F0"/>
                </a:solidFill>
              </a:rPr>
              <a:t>Japan</a:t>
            </a:r>
          </a:p>
        </p:txBody>
      </p:sp>
      <p:sp>
        <p:nvSpPr>
          <p:cNvPr id="15" name="TextBox 14">
            <a:extLst>
              <a:ext uri="{FF2B5EF4-FFF2-40B4-BE49-F238E27FC236}">
                <a16:creationId xmlns:a16="http://schemas.microsoft.com/office/drawing/2014/main" id="{B1463F99-78D5-3D85-98DE-FF97774D34E4}"/>
              </a:ext>
            </a:extLst>
          </p:cNvPr>
          <p:cNvSpPr txBox="1"/>
          <p:nvPr/>
        </p:nvSpPr>
        <p:spPr>
          <a:xfrm>
            <a:off x="9272750" y="4408178"/>
            <a:ext cx="1268976" cy="369332"/>
          </a:xfrm>
          <a:prstGeom prst="rect">
            <a:avLst/>
          </a:prstGeom>
          <a:noFill/>
        </p:spPr>
        <p:txBody>
          <a:bodyPr wrap="square" rtlCol="0">
            <a:spAutoFit/>
          </a:bodyPr>
          <a:lstStyle/>
          <a:p>
            <a:r>
              <a:rPr lang="en-US" dirty="0">
                <a:solidFill>
                  <a:srgbClr val="0070C0"/>
                </a:solidFill>
              </a:rPr>
              <a:t>US</a:t>
            </a:r>
          </a:p>
        </p:txBody>
      </p:sp>
      <p:cxnSp>
        <p:nvCxnSpPr>
          <p:cNvPr id="16" name="Straight Arrow Connector 15">
            <a:extLst>
              <a:ext uri="{FF2B5EF4-FFF2-40B4-BE49-F238E27FC236}">
                <a16:creationId xmlns:a16="http://schemas.microsoft.com/office/drawing/2014/main" id="{5BC318DF-8C68-4E43-E6EE-062B306869FE}"/>
              </a:ext>
            </a:extLst>
          </p:cNvPr>
          <p:cNvCxnSpPr>
            <a:cxnSpLocks/>
          </p:cNvCxnSpPr>
          <p:nvPr/>
        </p:nvCxnSpPr>
        <p:spPr>
          <a:xfrm flipH="1" flipV="1">
            <a:off x="9349740" y="3060942"/>
            <a:ext cx="495300" cy="368058"/>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4EE929E-F493-0F2E-0C3F-40CF4C8097A4}"/>
              </a:ext>
            </a:extLst>
          </p:cNvPr>
          <p:cNvSpPr txBox="1"/>
          <p:nvPr/>
        </p:nvSpPr>
        <p:spPr>
          <a:xfrm>
            <a:off x="9844777" y="3279092"/>
            <a:ext cx="1268976" cy="369332"/>
          </a:xfrm>
          <a:prstGeom prst="rect">
            <a:avLst/>
          </a:prstGeom>
          <a:noFill/>
        </p:spPr>
        <p:txBody>
          <a:bodyPr wrap="square" rtlCol="0">
            <a:spAutoFit/>
          </a:bodyPr>
          <a:lstStyle/>
          <a:p>
            <a:r>
              <a:rPr lang="en-US" dirty="0">
                <a:solidFill>
                  <a:srgbClr val="FF0000"/>
                </a:solidFill>
              </a:rPr>
              <a:t>Canada</a:t>
            </a:r>
          </a:p>
        </p:txBody>
      </p:sp>
      <p:sp>
        <p:nvSpPr>
          <p:cNvPr id="20" name="TextBox 19">
            <a:extLst>
              <a:ext uri="{FF2B5EF4-FFF2-40B4-BE49-F238E27FC236}">
                <a16:creationId xmlns:a16="http://schemas.microsoft.com/office/drawing/2014/main" id="{3B31C6AA-93DE-8932-881E-34FD7F208858}"/>
              </a:ext>
            </a:extLst>
          </p:cNvPr>
          <p:cNvSpPr txBox="1"/>
          <p:nvPr/>
        </p:nvSpPr>
        <p:spPr>
          <a:xfrm>
            <a:off x="9553903" y="3733923"/>
            <a:ext cx="1268976" cy="369332"/>
          </a:xfrm>
          <a:prstGeom prst="rect">
            <a:avLst/>
          </a:prstGeom>
          <a:noFill/>
        </p:spPr>
        <p:txBody>
          <a:bodyPr wrap="square" rtlCol="0">
            <a:spAutoFit/>
          </a:bodyPr>
          <a:lstStyle/>
          <a:p>
            <a:r>
              <a:rPr lang="en-US" dirty="0">
                <a:solidFill>
                  <a:schemeClr val="bg1">
                    <a:lumMod val="65000"/>
                  </a:schemeClr>
                </a:solidFill>
              </a:rPr>
              <a:t>Mexico</a:t>
            </a:r>
          </a:p>
        </p:txBody>
      </p:sp>
      <p:cxnSp>
        <p:nvCxnSpPr>
          <p:cNvPr id="21" name="Straight Arrow Connector 20">
            <a:extLst>
              <a:ext uri="{FF2B5EF4-FFF2-40B4-BE49-F238E27FC236}">
                <a16:creationId xmlns:a16="http://schemas.microsoft.com/office/drawing/2014/main" id="{229B5510-098D-F0C0-A17B-6399FDA7D4CD}"/>
              </a:ext>
            </a:extLst>
          </p:cNvPr>
          <p:cNvCxnSpPr>
            <a:cxnSpLocks/>
          </p:cNvCxnSpPr>
          <p:nvPr/>
        </p:nvCxnSpPr>
        <p:spPr>
          <a:xfrm flipH="1" flipV="1">
            <a:off x="9272750" y="3131719"/>
            <a:ext cx="358143" cy="676575"/>
          </a:xfrm>
          <a:prstGeom prst="straightConnector1">
            <a:avLst/>
          </a:prstGeom>
          <a:ln w="19050">
            <a:solidFill>
              <a:schemeClr val="bg1">
                <a:lumMod val="6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D4AE90A-8E50-02E4-4FC3-04554DEBBDB0}"/>
              </a:ext>
            </a:extLst>
          </p:cNvPr>
          <p:cNvCxnSpPr>
            <a:cxnSpLocks/>
            <a:stCxn id="14" idx="1"/>
          </p:cNvCxnSpPr>
          <p:nvPr/>
        </p:nvCxnSpPr>
        <p:spPr>
          <a:xfrm flipH="1">
            <a:off x="8918158" y="2892470"/>
            <a:ext cx="354592" cy="119977"/>
          </a:xfrm>
          <a:prstGeom prst="straightConnector1">
            <a:avLst/>
          </a:prstGeom>
          <a:ln w="19050">
            <a:solidFill>
              <a:srgbClr val="00B0F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24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49D29E-D32F-F745-A0ED-A0FB5054DA72}"/>
              </a:ext>
            </a:extLst>
          </p:cNvPr>
          <p:cNvSpPr>
            <a:spLocks noGrp="1"/>
          </p:cNvSpPr>
          <p:nvPr>
            <p:ph type="sldNum" sz="quarter" idx="12"/>
          </p:nvPr>
        </p:nvSpPr>
        <p:spPr/>
        <p:txBody>
          <a:bodyPr/>
          <a:lstStyle/>
          <a:p>
            <a:fld id="{D9F085D5-EC86-4F6A-B501-C1359CB39116}" type="slidenum">
              <a:rPr lang="en-GB" smtClean="0"/>
              <a:t>11</a:t>
            </a:fld>
            <a:endParaRPr lang="en-GB" dirty="0"/>
          </a:p>
        </p:txBody>
      </p:sp>
      <p:sp>
        <p:nvSpPr>
          <p:cNvPr id="7" name="TextBox 6">
            <a:extLst>
              <a:ext uri="{FF2B5EF4-FFF2-40B4-BE49-F238E27FC236}">
                <a16:creationId xmlns:a16="http://schemas.microsoft.com/office/drawing/2014/main" id="{DCF87B1E-EEC5-8062-2BDC-DF3F0FB7A50E}"/>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WSJ, 7/11/22</a:t>
            </a:r>
          </a:p>
        </p:txBody>
      </p:sp>
      <p:sp>
        <p:nvSpPr>
          <p:cNvPr id="8" name="Title 1">
            <a:extLst>
              <a:ext uri="{FF2B5EF4-FFF2-40B4-BE49-F238E27FC236}">
                <a16:creationId xmlns:a16="http://schemas.microsoft.com/office/drawing/2014/main" id="{039FB8DF-0800-A2C4-D25A-6E796E3557DE}"/>
              </a:ext>
            </a:extLst>
          </p:cNvPr>
          <p:cNvSpPr txBox="1">
            <a:spLocks/>
          </p:cNvSpPr>
          <p:nvPr/>
        </p:nvSpPr>
        <p:spPr>
          <a:xfrm>
            <a:off x="838200" y="58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Tra</a:t>
            </a:r>
            <a:r>
              <a:rPr lang="en-US" dirty="0"/>
              <a:t>de Balances Over Time</a:t>
            </a:r>
          </a:p>
        </p:txBody>
      </p:sp>
      <p:pic>
        <p:nvPicPr>
          <p:cNvPr id="2" name="Picture 1">
            <a:extLst>
              <a:ext uri="{FF2B5EF4-FFF2-40B4-BE49-F238E27FC236}">
                <a16:creationId xmlns:a16="http://schemas.microsoft.com/office/drawing/2014/main" id="{08EAF409-4283-A16E-66FA-4E2451BC3B87}"/>
              </a:ext>
            </a:extLst>
          </p:cNvPr>
          <p:cNvPicPr>
            <a:picLocks noChangeAspect="1"/>
          </p:cNvPicPr>
          <p:nvPr/>
        </p:nvPicPr>
        <p:blipFill>
          <a:blip r:embed="rId3"/>
          <a:stretch>
            <a:fillRect/>
          </a:stretch>
        </p:blipFill>
        <p:spPr>
          <a:xfrm>
            <a:off x="2482241" y="1704294"/>
            <a:ext cx="7227518" cy="4525932"/>
          </a:xfrm>
          <a:prstGeom prst="rect">
            <a:avLst/>
          </a:prstGeom>
        </p:spPr>
      </p:pic>
      <p:sp>
        <p:nvSpPr>
          <p:cNvPr id="3" name="TextBox 2">
            <a:extLst>
              <a:ext uri="{FF2B5EF4-FFF2-40B4-BE49-F238E27FC236}">
                <a16:creationId xmlns:a16="http://schemas.microsoft.com/office/drawing/2014/main" id="{F7984F9D-B7E2-0F45-875D-8914F0F958AC}"/>
              </a:ext>
            </a:extLst>
          </p:cNvPr>
          <p:cNvSpPr txBox="1"/>
          <p:nvPr/>
        </p:nvSpPr>
        <p:spPr>
          <a:xfrm>
            <a:off x="838200" y="1242629"/>
            <a:ext cx="5924811" cy="461665"/>
          </a:xfrm>
          <a:prstGeom prst="rect">
            <a:avLst/>
          </a:prstGeom>
          <a:noFill/>
        </p:spPr>
        <p:txBody>
          <a:bodyPr wrap="square" rtlCol="0">
            <a:spAutoFit/>
          </a:bodyPr>
          <a:lstStyle/>
          <a:p>
            <a:r>
              <a:rPr lang="en-US" sz="2400" dirty="0"/>
              <a:t>But note the recent data for Germany:</a:t>
            </a:r>
          </a:p>
        </p:txBody>
      </p:sp>
      <p:sp>
        <p:nvSpPr>
          <p:cNvPr id="17" name="Oval 16">
            <a:extLst>
              <a:ext uri="{FF2B5EF4-FFF2-40B4-BE49-F238E27FC236}">
                <a16:creationId xmlns:a16="http://schemas.microsoft.com/office/drawing/2014/main" id="{087F2460-EB1E-3388-5871-FB09BB5CCD35}"/>
              </a:ext>
            </a:extLst>
          </p:cNvPr>
          <p:cNvSpPr/>
          <p:nvPr/>
        </p:nvSpPr>
        <p:spPr>
          <a:xfrm>
            <a:off x="9362162" y="4772706"/>
            <a:ext cx="457200" cy="3810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 name="TextBox 5">
            <a:extLst>
              <a:ext uri="{FF2B5EF4-FFF2-40B4-BE49-F238E27FC236}">
                <a16:creationId xmlns:a16="http://schemas.microsoft.com/office/drawing/2014/main" id="{EF450F99-648B-DD0A-677D-584AE52F77DD}"/>
              </a:ext>
            </a:extLst>
          </p:cNvPr>
          <p:cNvSpPr txBox="1"/>
          <p:nvPr/>
        </p:nvSpPr>
        <p:spPr>
          <a:xfrm>
            <a:off x="9819362" y="4645874"/>
            <a:ext cx="1778696" cy="646331"/>
          </a:xfrm>
          <a:prstGeom prst="rect">
            <a:avLst/>
          </a:prstGeom>
          <a:noFill/>
        </p:spPr>
        <p:txBody>
          <a:bodyPr wrap="square" rtlCol="0">
            <a:spAutoFit/>
          </a:bodyPr>
          <a:lstStyle/>
          <a:p>
            <a:r>
              <a:rPr lang="en-US" dirty="0">
                <a:solidFill>
                  <a:srgbClr val="FF0000"/>
                </a:solidFill>
              </a:rPr>
              <a:t>Negative for first time since 1991</a:t>
            </a:r>
          </a:p>
        </p:txBody>
      </p:sp>
      <p:sp>
        <p:nvSpPr>
          <p:cNvPr id="5" name="TextBox 4">
            <a:extLst>
              <a:ext uri="{FF2B5EF4-FFF2-40B4-BE49-F238E27FC236}">
                <a16:creationId xmlns:a16="http://schemas.microsoft.com/office/drawing/2014/main" id="{89F8D0F9-5011-EAF1-7ADD-40D2A2C7B040}"/>
              </a:ext>
            </a:extLst>
          </p:cNvPr>
          <p:cNvSpPr txBox="1"/>
          <p:nvPr/>
        </p:nvSpPr>
        <p:spPr>
          <a:xfrm>
            <a:off x="8274090" y="5615370"/>
            <a:ext cx="3323968" cy="923330"/>
          </a:xfrm>
          <a:prstGeom prst="rect">
            <a:avLst/>
          </a:prstGeom>
          <a:noFill/>
        </p:spPr>
        <p:txBody>
          <a:bodyPr wrap="square" rtlCol="0">
            <a:spAutoFit/>
          </a:bodyPr>
          <a:lstStyle/>
          <a:p>
            <a:r>
              <a:rPr lang="en-US" dirty="0"/>
              <a:t>(This was based on preliminary data.  Revised data a month later showed a small surplus.)</a:t>
            </a:r>
          </a:p>
        </p:txBody>
      </p:sp>
    </p:spTree>
    <p:extLst>
      <p:ext uri="{BB962C8B-B14F-4D97-AF65-F5344CB8AC3E}">
        <p14:creationId xmlns:p14="http://schemas.microsoft.com/office/powerpoint/2010/main" val="268488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What a trade deficit means</a:t>
            </a:r>
          </a:p>
          <a:p>
            <a:pPr lvl="1"/>
            <a:r>
              <a:rPr lang="en-US" dirty="0"/>
              <a:t>Imports &gt; Exports</a:t>
            </a:r>
          </a:p>
          <a:p>
            <a:pPr lvl="1"/>
            <a:r>
              <a:rPr lang="en-US" dirty="0"/>
              <a:t>The gap must be paid for somehow.  By</a:t>
            </a:r>
          </a:p>
          <a:p>
            <a:pPr lvl="2"/>
            <a:r>
              <a:rPr lang="en-US" dirty="0"/>
              <a:t>Capital inflows (borrowing, sale of stocks &amp; bonds)</a:t>
            </a:r>
          </a:p>
          <a:p>
            <a:pPr lvl="2"/>
            <a:r>
              <a:rPr lang="en-US" dirty="0"/>
              <a:t>Sale of property (real estate, companies)</a:t>
            </a:r>
          </a:p>
          <a:p>
            <a:pPr lvl="2"/>
            <a:r>
              <a:rPr lang="en-US" dirty="0"/>
              <a:t>Gifts from foreigners (not relevant for US)</a:t>
            </a:r>
          </a:p>
          <a:p>
            <a:pPr lvl="2"/>
            <a:r>
              <a:rPr lang="en-US" dirty="0"/>
              <a:t>Others willing to hold more or our currency (very relevant for US)</a:t>
            </a:r>
          </a:p>
          <a:p>
            <a:pPr lvl="1"/>
            <a:r>
              <a:rPr lang="en-US" dirty="0"/>
              <a:t>What explains the gap?  Look at GDP (Gross Domestic Product), which measures both production and income in a country:</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12</a:t>
            </a:fld>
            <a:endParaRPr lang="en-US"/>
          </a:p>
        </p:txBody>
      </p:sp>
      <p:sp>
        <p:nvSpPr>
          <p:cNvPr id="5" name="TextBox 4">
            <a:extLst>
              <a:ext uri="{FF2B5EF4-FFF2-40B4-BE49-F238E27FC236}">
                <a16:creationId xmlns:a16="http://schemas.microsoft.com/office/drawing/2014/main" id="{FAD2A7AE-7B9B-D9C1-7A5C-704BD4B22E38}"/>
              </a:ext>
            </a:extLst>
          </p:cNvPr>
          <p:cNvSpPr txBox="1"/>
          <p:nvPr/>
        </p:nvSpPr>
        <p:spPr>
          <a:xfrm>
            <a:off x="3135510" y="5087034"/>
            <a:ext cx="4475905" cy="646331"/>
          </a:xfrm>
          <a:prstGeom prst="rect">
            <a:avLst/>
          </a:prstGeom>
          <a:noFill/>
        </p:spPr>
        <p:txBody>
          <a:bodyPr wrap="none" rtlCol="0">
            <a:spAutoFit/>
          </a:bodyPr>
          <a:lstStyle/>
          <a:p>
            <a:r>
              <a:rPr lang="en-US" sz="3600" dirty="0"/>
              <a:t>GDP = C + I + G + X – M</a:t>
            </a:r>
          </a:p>
        </p:txBody>
      </p:sp>
    </p:spTree>
    <p:extLst>
      <p:ext uri="{BB962C8B-B14F-4D97-AF65-F5344CB8AC3E}">
        <p14:creationId xmlns:p14="http://schemas.microsoft.com/office/powerpoint/2010/main" val="163711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13</a:t>
            </a:fld>
            <a:endParaRPr lang="en-GB"/>
          </a:p>
        </p:txBody>
      </p:sp>
      <p:sp>
        <p:nvSpPr>
          <p:cNvPr id="5" name="TextBox 4">
            <a:extLst>
              <a:ext uri="{FF2B5EF4-FFF2-40B4-BE49-F238E27FC236}">
                <a16:creationId xmlns:a16="http://schemas.microsoft.com/office/drawing/2014/main" id="{6CA47276-5111-9808-4ACF-F42957CD84A8}"/>
              </a:ext>
            </a:extLst>
          </p:cNvPr>
          <p:cNvSpPr txBox="1"/>
          <p:nvPr/>
        </p:nvSpPr>
        <p:spPr>
          <a:xfrm>
            <a:off x="3282042" y="1845128"/>
            <a:ext cx="5910592" cy="830997"/>
          </a:xfrm>
          <a:prstGeom prst="rect">
            <a:avLst/>
          </a:prstGeom>
          <a:noFill/>
        </p:spPr>
        <p:txBody>
          <a:bodyPr wrap="none" rtlCol="0">
            <a:spAutoFit/>
          </a:bodyPr>
          <a:lstStyle/>
          <a:p>
            <a:r>
              <a:rPr lang="en-US" sz="4800" dirty="0"/>
              <a:t>GDP = C + I + G + X – M</a:t>
            </a:r>
          </a:p>
        </p:txBody>
      </p:sp>
      <p:sp>
        <p:nvSpPr>
          <p:cNvPr id="6" name="TextBox 5">
            <a:extLst>
              <a:ext uri="{FF2B5EF4-FFF2-40B4-BE49-F238E27FC236}">
                <a16:creationId xmlns:a16="http://schemas.microsoft.com/office/drawing/2014/main" id="{8E6FCC6C-05E4-35B3-EC24-408FBF2197EB}"/>
              </a:ext>
            </a:extLst>
          </p:cNvPr>
          <p:cNvSpPr txBox="1"/>
          <p:nvPr/>
        </p:nvSpPr>
        <p:spPr>
          <a:xfrm>
            <a:off x="1436915" y="1383463"/>
            <a:ext cx="2073728" cy="461665"/>
          </a:xfrm>
          <a:prstGeom prst="rect">
            <a:avLst/>
          </a:prstGeom>
          <a:noFill/>
        </p:spPr>
        <p:txBody>
          <a:bodyPr wrap="square" rtlCol="0">
            <a:spAutoFit/>
          </a:bodyPr>
          <a:lstStyle/>
          <a:p>
            <a:r>
              <a:rPr lang="en-US" sz="2400" dirty="0"/>
              <a:t>Production</a:t>
            </a:r>
          </a:p>
        </p:txBody>
      </p:sp>
      <p:cxnSp>
        <p:nvCxnSpPr>
          <p:cNvPr id="8" name="Straight Arrow Connector 7">
            <a:extLst>
              <a:ext uri="{FF2B5EF4-FFF2-40B4-BE49-F238E27FC236}">
                <a16:creationId xmlns:a16="http://schemas.microsoft.com/office/drawing/2014/main" id="{5C56379E-060B-3069-8F14-2A9196378FA8}"/>
              </a:ext>
            </a:extLst>
          </p:cNvPr>
          <p:cNvCxnSpPr>
            <a:cxnSpLocks/>
          </p:cNvCxnSpPr>
          <p:nvPr/>
        </p:nvCxnSpPr>
        <p:spPr>
          <a:xfrm>
            <a:off x="2806995" y="1787228"/>
            <a:ext cx="589348" cy="28650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DB7F91D-2D39-18FC-A979-1413BB59D9D0}"/>
              </a:ext>
            </a:extLst>
          </p:cNvPr>
          <p:cNvSpPr txBox="1"/>
          <p:nvPr/>
        </p:nvSpPr>
        <p:spPr>
          <a:xfrm>
            <a:off x="1609672" y="3205997"/>
            <a:ext cx="2073728" cy="1200329"/>
          </a:xfrm>
          <a:prstGeom prst="rect">
            <a:avLst/>
          </a:prstGeom>
          <a:noFill/>
        </p:spPr>
        <p:txBody>
          <a:bodyPr wrap="square" rtlCol="0">
            <a:spAutoFit/>
          </a:bodyPr>
          <a:lstStyle/>
          <a:p>
            <a:r>
              <a:rPr lang="en-US" sz="2400" dirty="0"/>
              <a:t>Consumption</a:t>
            </a:r>
          </a:p>
          <a:p>
            <a:r>
              <a:rPr lang="en-US" sz="2400" dirty="0"/>
              <a:t>= Household spending </a:t>
            </a:r>
          </a:p>
        </p:txBody>
      </p:sp>
      <p:cxnSp>
        <p:nvCxnSpPr>
          <p:cNvPr id="12" name="Straight Arrow Connector 11">
            <a:extLst>
              <a:ext uri="{FF2B5EF4-FFF2-40B4-BE49-F238E27FC236}">
                <a16:creationId xmlns:a16="http://schemas.microsoft.com/office/drawing/2014/main" id="{16146E7D-9241-9E29-2A9B-6648E7BA8FF5}"/>
              </a:ext>
            </a:extLst>
          </p:cNvPr>
          <p:cNvCxnSpPr>
            <a:cxnSpLocks/>
          </p:cNvCxnSpPr>
          <p:nvPr/>
        </p:nvCxnSpPr>
        <p:spPr>
          <a:xfrm flipV="1">
            <a:off x="3470547" y="2364693"/>
            <a:ext cx="1569286" cy="106430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B93604E-AE31-34C0-572B-8E7652ADA784}"/>
              </a:ext>
            </a:extLst>
          </p:cNvPr>
          <p:cNvSpPr txBox="1"/>
          <p:nvPr/>
        </p:nvSpPr>
        <p:spPr>
          <a:xfrm>
            <a:off x="3396343" y="3511458"/>
            <a:ext cx="2073728" cy="2677656"/>
          </a:xfrm>
          <a:prstGeom prst="rect">
            <a:avLst/>
          </a:prstGeom>
          <a:noFill/>
        </p:spPr>
        <p:txBody>
          <a:bodyPr wrap="square" rtlCol="0">
            <a:spAutoFit/>
          </a:bodyPr>
          <a:lstStyle/>
          <a:p>
            <a:r>
              <a:rPr lang="en-US" sz="2400" dirty="0"/>
              <a:t>Investment</a:t>
            </a:r>
          </a:p>
          <a:p>
            <a:r>
              <a:rPr lang="en-US" sz="2400" dirty="0"/>
              <a:t>= Business spending on equipment and inventories (not inputs)</a:t>
            </a:r>
          </a:p>
        </p:txBody>
      </p:sp>
      <p:cxnSp>
        <p:nvCxnSpPr>
          <p:cNvPr id="16" name="Straight Arrow Connector 15">
            <a:extLst>
              <a:ext uri="{FF2B5EF4-FFF2-40B4-BE49-F238E27FC236}">
                <a16:creationId xmlns:a16="http://schemas.microsoft.com/office/drawing/2014/main" id="{E94DD80C-5678-3238-DB88-EB2738073FC9}"/>
              </a:ext>
            </a:extLst>
          </p:cNvPr>
          <p:cNvCxnSpPr>
            <a:cxnSpLocks/>
          </p:cNvCxnSpPr>
          <p:nvPr/>
        </p:nvCxnSpPr>
        <p:spPr>
          <a:xfrm flipV="1">
            <a:off x="4901184" y="2424223"/>
            <a:ext cx="1031783" cy="118765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8B0C4D1-796F-6D43-C8F9-7C8A965F92FC}"/>
              </a:ext>
            </a:extLst>
          </p:cNvPr>
          <p:cNvSpPr txBox="1"/>
          <p:nvPr/>
        </p:nvSpPr>
        <p:spPr>
          <a:xfrm>
            <a:off x="5470071" y="4111371"/>
            <a:ext cx="2073728" cy="1569660"/>
          </a:xfrm>
          <a:prstGeom prst="rect">
            <a:avLst/>
          </a:prstGeom>
          <a:noFill/>
        </p:spPr>
        <p:txBody>
          <a:bodyPr wrap="square" rtlCol="0">
            <a:spAutoFit/>
          </a:bodyPr>
          <a:lstStyle/>
          <a:p>
            <a:r>
              <a:rPr lang="en-US" sz="2400" dirty="0"/>
              <a:t>Government</a:t>
            </a:r>
          </a:p>
          <a:p>
            <a:r>
              <a:rPr lang="en-US" sz="2400" dirty="0"/>
              <a:t>= Purchases by government at all levels</a:t>
            </a:r>
          </a:p>
        </p:txBody>
      </p:sp>
      <p:cxnSp>
        <p:nvCxnSpPr>
          <p:cNvPr id="21" name="Straight Arrow Connector 20">
            <a:extLst>
              <a:ext uri="{FF2B5EF4-FFF2-40B4-BE49-F238E27FC236}">
                <a16:creationId xmlns:a16="http://schemas.microsoft.com/office/drawing/2014/main" id="{83F7EF8F-9DD7-2CB6-4DAC-0CD8129F2FF1}"/>
              </a:ext>
            </a:extLst>
          </p:cNvPr>
          <p:cNvCxnSpPr>
            <a:cxnSpLocks/>
            <a:stCxn id="20" idx="0"/>
          </p:cNvCxnSpPr>
          <p:nvPr/>
        </p:nvCxnSpPr>
        <p:spPr>
          <a:xfrm flipV="1">
            <a:off x="6506935" y="2484612"/>
            <a:ext cx="311465" cy="162675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48BB42E-238F-1F76-F921-136E318F78DA}"/>
              </a:ext>
            </a:extLst>
          </p:cNvPr>
          <p:cNvSpPr txBox="1"/>
          <p:nvPr/>
        </p:nvSpPr>
        <p:spPr>
          <a:xfrm>
            <a:off x="7557915" y="3790192"/>
            <a:ext cx="2073728" cy="461665"/>
          </a:xfrm>
          <a:prstGeom prst="rect">
            <a:avLst/>
          </a:prstGeom>
          <a:noFill/>
        </p:spPr>
        <p:txBody>
          <a:bodyPr wrap="square" rtlCol="0">
            <a:spAutoFit/>
          </a:bodyPr>
          <a:lstStyle/>
          <a:p>
            <a:r>
              <a:rPr lang="en-US" sz="2400" dirty="0"/>
              <a:t>Exports</a:t>
            </a:r>
          </a:p>
        </p:txBody>
      </p:sp>
      <p:cxnSp>
        <p:nvCxnSpPr>
          <p:cNvPr id="25" name="Straight Arrow Connector 24">
            <a:extLst>
              <a:ext uri="{FF2B5EF4-FFF2-40B4-BE49-F238E27FC236}">
                <a16:creationId xmlns:a16="http://schemas.microsoft.com/office/drawing/2014/main" id="{4F647B9A-402C-0609-C740-F7F76D00A93F}"/>
              </a:ext>
            </a:extLst>
          </p:cNvPr>
          <p:cNvCxnSpPr>
            <a:cxnSpLocks/>
          </p:cNvCxnSpPr>
          <p:nvPr/>
        </p:nvCxnSpPr>
        <p:spPr>
          <a:xfrm flipH="1" flipV="1">
            <a:off x="7718229" y="2484612"/>
            <a:ext cx="336007" cy="139184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E097975-3C3E-9D30-26BC-F190ED4BB5E8}"/>
              </a:ext>
            </a:extLst>
          </p:cNvPr>
          <p:cNvSpPr txBox="1"/>
          <p:nvPr/>
        </p:nvSpPr>
        <p:spPr>
          <a:xfrm>
            <a:off x="8817869" y="3500332"/>
            <a:ext cx="2073728" cy="2308324"/>
          </a:xfrm>
          <a:prstGeom prst="rect">
            <a:avLst/>
          </a:prstGeom>
          <a:noFill/>
        </p:spPr>
        <p:txBody>
          <a:bodyPr wrap="square" rtlCol="0">
            <a:spAutoFit/>
          </a:bodyPr>
          <a:lstStyle/>
          <a:p>
            <a:pPr algn="ctr"/>
            <a:r>
              <a:rPr lang="en-US" sz="2400" dirty="0"/>
              <a:t>Imports</a:t>
            </a:r>
          </a:p>
          <a:p>
            <a:pPr algn="ctr"/>
            <a:r>
              <a:rPr lang="en-US" sz="2400" dirty="0"/>
              <a:t>(Subtracted because C, I, and G all include imports)</a:t>
            </a:r>
          </a:p>
        </p:txBody>
      </p:sp>
      <p:cxnSp>
        <p:nvCxnSpPr>
          <p:cNvPr id="31" name="Straight Arrow Connector 30">
            <a:extLst>
              <a:ext uri="{FF2B5EF4-FFF2-40B4-BE49-F238E27FC236}">
                <a16:creationId xmlns:a16="http://schemas.microsoft.com/office/drawing/2014/main" id="{EAA2B1C0-A830-EC3B-327D-0C9CF25DD477}"/>
              </a:ext>
            </a:extLst>
          </p:cNvPr>
          <p:cNvCxnSpPr>
            <a:cxnSpLocks/>
          </p:cNvCxnSpPr>
          <p:nvPr/>
        </p:nvCxnSpPr>
        <p:spPr>
          <a:xfrm flipH="1" flipV="1">
            <a:off x="8817869" y="2540107"/>
            <a:ext cx="537222" cy="101677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0350F1ED-B8BA-4BAD-22C5-7EE3010230CD}"/>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a Trade Deficit Means</a:t>
            </a:r>
          </a:p>
        </p:txBody>
      </p:sp>
    </p:spTree>
    <p:extLst>
      <p:ext uri="{BB962C8B-B14F-4D97-AF65-F5344CB8AC3E}">
        <p14:creationId xmlns:p14="http://schemas.microsoft.com/office/powerpoint/2010/main" val="392813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5" grpId="0"/>
      <p:bldP spid="20" grpId="0"/>
      <p:bldP spid="24"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14</a:t>
            </a:fld>
            <a:endParaRPr lang="en-GB"/>
          </a:p>
        </p:txBody>
      </p:sp>
      <p:sp>
        <p:nvSpPr>
          <p:cNvPr id="5" name="TextBox 4">
            <a:extLst>
              <a:ext uri="{FF2B5EF4-FFF2-40B4-BE49-F238E27FC236}">
                <a16:creationId xmlns:a16="http://schemas.microsoft.com/office/drawing/2014/main" id="{6CA47276-5111-9808-4ACF-F42957CD84A8}"/>
              </a:ext>
            </a:extLst>
          </p:cNvPr>
          <p:cNvSpPr txBox="1"/>
          <p:nvPr/>
        </p:nvSpPr>
        <p:spPr>
          <a:xfrm>
            <a:off x="3282042" y="1666490"/>
            <a:ext cx="5910592" cy="830997"/>
          </a:xfrm>
          <a:prstGeom prst="rect">
            <a:avLst/>
          </a:prstGeom>
          <a:noFill/>
        </p:spPr>
        <p:txBody>
          <a:bodyPr wrap="none" rtlCol="0">
            <a:spAutoFit/>
          </a:bodyPr>
          <a:lstStyle/>
          <a:p>
            <a:r>
              <a:rPr lang="en-US" sz="4800" dirty="0"/>
              <a:t>GDP = C + I + G + X – M</a:t>
            </a:r>
          </a:p>
        </p:txBody>
      </p:sp>
      <p:sp>
        <p:nvSpPr>
          <p:cNvPr id="3" name="Right Brace 2">
            <a:extLst>
              <a:ext uri="{FF2B5EF4-FFF2-40B4-BE49-F238E27FC236}">
                <a16:creationId xmlns:a16="http://schemas.microsoft.com/office/drawing/2014/main" id="{A1844445-222E-0FD1-ADB6-BB46D8F6E2B8}"/>
              </a:ext>
            </a:extLst>
          </p:cNvPr>
          <p:cNvSpPr/>
          <p:nvPr/>
        </p:nvSpPr>
        <p:spPr>
          <a:xfrm rot="16200000">
            <a:off x="3780594" y="1202718"/>
            <a:ext cx="290821" cy="993999"/>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18" name="TextBox 17">
            <a:extLst>
              <a:ext uri="{FF2B5EF4-FFF2-40B4-BE49-F238E27FC236}">
                <a16:creationId xmlns:a16="http://schemas.microsoft.com/office/drawing/2014/main" id="{D16B9905-6A43-4C13-B3A6-0CC6939C7579}"/>
              </a:ext>
            </a:extLst>
          </p:cNvPr>
          <p:cNvSpPr txBox="1"/>
          <p:nvPr/>
        </p:nvSpPr>
        <p:spPr>
          <a:xfrm>
            <a:off x="2889140" y="1029350"/>
            <a:ext cx="2073728" cy="523220"/>
          </a:xfrm>
          <a:prstGeom prst="rect">
            <a:avLst/>
          </a:prstGeom>
          <a:noFill/>
        </p:spPr>
        <p:txBody>
          <a:bodyPr wrap="square" rtlCol="0">
            <a:spAutoFit/>
          </a:bodyPr>
          <a:lstStyle/>
          <a:p>
            <a:pPr algn="ctr"/>
            <a:r>
              <a:rPr lang="en-US" sz="2800" dirty="0"/>
              <a:t>Income</a:t>
            </a:r>
          </a:p>
        </p:txBody>
      </p:sp>
      <p:sp>
        <p:nvSpPr>
          <p:cNvPr id="19" name="Right Brace 18">
            <a:extLst>
              <a:ext uri="{FF2B5EF4-FFF2-40B4-BE49-F238E27FC236}">
                <a16:creationId xmlns:a16="http://schemas.microsoft.com/office/drawing/2014/main" id="{E15EE97A-FBE2-1C9A-CD2A-CB38747D2485}"/>
              </a:ext>
            </a:extLst>
          </p:cNvPr>
          <p:cNvSpPr/>
          <p:nvPr/>
        </p:nvSpPr>
        <p:spPr>
          <a:xfrm rot="16200000">
            <a:off x="5865885" y="771002"/>
            <a:ext cx="276588" cy="1871663"/>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22" name="TextBox 21">
            <a:extLst>
              <a:ext uri="{FF2B5EF4-FFF2-40B4-BE49-F238E27FC236}">
                <a16:creationId xmlns:a16="http://schemas.microsoft.com/office/drawing/2014/main" id="{97755686-CACA-E682-D4EE-79EB4759F122}"/>
              </a:ext>
            </a:extLst>
          </p:cNvPr>
          <p:cNvSpPr txBox="1"/>
          <p:nvPr/>
        </p:nvSpPr>
        <p:spPr>
          <a:xfrm>
            <a:off x="4859105" y="1017377"/>
            <a:ext cx="2370029" cy="523220"/>
          </a:xfrm>
          <a:prstGeom prst="rect">
            <a:avLst/>
          </a:prstGeom>
          <a:noFill/>
        </p:spPr>
        <p:txBody>
          <a:bodyPr wrap="square" rtlCol="0">
            <a:spAutoFit/>
          </a:bodyPr>
          <a:lstStyle/>
          <a:p>
            <a:pPr algn="ctr"/>
            <a:r>
              <a:rPr lang="en-US" sz="2800" dirty="0"/>
              <a:t>Expenditure</a:t>
            </a:r>
          </a:p>
        </p:txBody>
      </p:sp>
      <p:sp>
        <p:nvSpPr>
          <p:cNvPr id="23" name="Right Brace 22">
            <a:extLst>
              <a:ext uri="{FF2B5EF4-FFF2-40B4-BE49-F238E27FC236}">
                <a16:creationId xmlns:a16="http://schemas.microsoft.com/office/drawing/2014/main" id="{0B7A078E-9A6B-C656-33F6-7ECDAF60D6CF}"/>
              </a:ext>
            </a:extLst>
          </p:cNvPr>
          <p:cNvSpPr/>
          <p:nvPr/>
        </p:nvSpPr>
        <p:spPr>
          <a:xfrm rot="16200000">
            <a:off x="8167507" y="1021032"/>
            <a:ext cx="276588" cy="1371603"/>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26" name="TextBox 25">
            <a:extLst>
              <a:ext uri="{FF2B5EF4-FFF2-40B4-BE49-F238E27FC236}">
                <a16:creationId xmlns:a16="http://schemas.microsoft.com/office/drawing/2014/main" id="{72CB20AB-AEA8-25AE-2F08-CEBA3551E96D}"/>
              </a:ext>
            </a:extLst>
          </p:cNvPr>
          <p:cNvSpPr txBox="1"/>
          <p:nvPr/>
        </p:nvSpPr>
        <p:spPr>
          <a:xfrm>
            <a:off x="7086600" y="990600"/>
            <a:ext cx="2533294" cy="523220"/>
          </a:xfrm>
          <a:prstGeom prst="rect">
            <a:avLst/>
          </a:prstGeom>
          <a:noFill/>
        </p:spPr>
        <p:txBody>
          <a:bodyPr wrap="square" rtlCol="0">
            <a:spAutoFit/>
          </a:bodyPr>
          <a:lstStyle/>
          <a:p>
            <a:pPr algn="ctr"/>
            <a:r>
              <a:rPr lang="en-US" sz="2800" dirty="0"/>
              <a:t>Trade Balance</a:t>
            </a:r>
          </a:p>
        </p:txBody>
      </p:sp>
      <p:sp>
        <p:nvSpPr>
          <p:cNvPr id="27" name="Content Placeholder 2">
            <a:extLst>
              <a:ext uri="{FF2B5EF4-FFF2-40B4-BE49-F238E27FC236}">
                <a16:creationId xmlns:a16="http://schemas.microsoft.com/office/drawing/2014/main" id="{F6EF875E-44C0-7119-D110-668B1FC479FE}"/>
              </a:ext>
            </a:extLst>
          </p:cNvPr>
          <p:cNvSpPr>
            <a:spLocks noGrp="1"/>
          </p:cNvSpPr>
          <p:nvPr>
            <p:ph idx="1"/>
          </p:nvPr>
        </p:nvSpPr>
        <p:spPr>
          <a:xfrm>
            <a:off x="1663874" y="3670126"/>
            <a:ext cx="8310271" cy="2973318"/>
          </a:xfrm>
        </p:spPr>
        <p:txBody>
          <a:bodyPr/>
          <a:lstStyle/>
          <a:p>
            <a:r>
              <a:rPr lang="en-US" dirty="0"/>
              <a:t>Therefore</a:t>
            </a:r>
          </a:p>
          <a:p>
            <a:pPr lvl="1"/>
            <a:r>
              <a:rPr lang="en-US" dirty="0"/>
              <a:t>Trade Surplus = Income minus Expenditure</a:t>
            </a:r>
          </a:p>
          <a:p>
            <a:pPr lvl="1"/>
            <a:r>
              <a:rPr lang="en-US" dirty="0"/>
              <a:t>Trade Deficit = Expenditure minus Income</a:t>
            </a:r>
          </a:p>
          <a:p>
            <a:r>
              <a:rPr lang="en-US" dirty="0"/>
              <a:t>Running a trade deficit means we are spending </a:t>
            </a:r>
            <a:r>
              <a:rPr lang="en-US" u="sng" dirty="0"/>
              <a:t>more</a:t>
            </a:r>
            <a:r>
              <a:rPr lang="en-US" dirty="0"/>
              <a:t> than our income</a:t>
            </a:r>
          </a:p>
        </p:txBody>
      </p:sp>
      <p:sp>
        <p:nvSpPr>
          <p:cNvPr id="28" name="Title 1">
            <a:extLst>
              <a:ext uri="{FF2B5EF4-FFF2-40B4-BE49-F238E27FC236}">
                <a16:creationId xmlns:a16="http://schemas.microsoft.com/office/drawing/2014/main" id="{CE5BC4DB-3344-F404-CB83-BFD61E3C8DB6}"/>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29" name="TextBox 28">
            <a:extLst>
              <a:ext uri="{FF2B5EF4-FFF2-40B4-BE49-F238E27FC236}">
                <a16:creationId xmlns:a16="http://schemas.microsoft.com/office/drawing/2014/main" id="{24CE501B-FAF4-9AD1-2F91-047DADC55D39}"/>
              </a:ext>
            </a:extLst>
          </p:cNvPr>
          <p:cNvSpPr txBox="1"/>
          <p:nvPr/>
        </p:nvSpPr>
        <p:spPr>
          <a:xfrm>
            <a:off x="3282042" y="3481633"/>
            <a:ext cx="6421951" cy="830997"/>
          </a:xfrm>
          <a:prstGeom prst="rect">
            <a:avLst/>
          </a:prstGeom>
          <a:noFill/>
        </p:spPr>
        <p:txBody>
          <a:bodyPr wrap="none" rtlCol="0">
            <a:spAutoFit/>
          </a:bodyPr>
          <a:lstStyle/>
          <a:p>
            <a:r>
              <a:rPr lang="en-US" sz="4800" dirty="0"/>
              <a:t>X – M = GDP – (C + I + G)</a:t>
            </a:r>
          </a:p>
        </p:txBody>
      </p:sp>
      <p:sp>
        <p:nvSpPr>
          <p:cNvPr id="32" name="Right Brace 31">
            <a:extLst>
              <a:ext uri="{FF2B5EF4-FFF2-40B4-BE49-F238E27FC236}">
                <a16:creationId xmlns:a16="http://schemas.microsoft.com/office/drawing/2014/main" id="{624CB99E-0216-DBC1-B2C8-93C2AE47374A}"/>
              </a:ext>
            </a:extLst>
          </p:cNvPr>
          <p:cNvSpPr/>
          <p:nvPr/>
        </p:nvSpPr>
        <p:spPr>
          <a:xfrm rot="16200000">
            <a:off x="3943632" y="2896245"/>
            <a:ext cx="236343" cy="1265594"/>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3" name="TextBox 32">
            <a:extLst>
              <a:ext uri="{FF2B5EF4-FFF2-40B4-BE49-F238E27FC236}">
                <a16:creationId xmlns:a16="http://schemas.microsoft.com/office/drawing/2014/main" id="{76767391-2C2D-A204-AA6D-0B18431B3182}"/>
              </a:ext>
            </a:extLst>
          </p:cNvPr>
          <p:cNvSpPr txBox="1"/>
          <p:nvPr/>
        </p:nvSpPr>
        <p:spPr>
          <a:xfrm>
            <a:off x="2779956" y="2871679"/>
            <a:ext cx="2533294" cy="523220"/>
          </a:xfrm>
          <a:prstGeom prst="rect">
            <a:avLst/>
          </a:prstGeom>
          <a:noFill/>
        </p:spPr>
        <p:txBody>
          <a:bodyPr wrap="square" rtlCol="0">
            <a:spAutoFit/>
          </a:bodyPr>
          <a:lstStyle/>
          <a:p>
            <a:pPr algn="ctr"/>
            <a:r>
              <a:rPr lang="en-US" sz="2800" dirty="0"/>
              <a:t>Trade Balance</a:t>
            </a:r>
          </a:p>
        </p:txBody>
      </p:sp>
      <p:sp>
        <p:nvSpPr>
          <p:cNvPr id="34" name="Right Brace 33">
            <a:extLst>
              <a:ext uri="{FF2B5EF4-FFF2-40B4-BE49-F238E27FC236}">
                <a16:creationId xmlns:a16="http://schemas.microsoft.com/office/drawing/2014/main" id="{4AE69A55-62A0-DAE2-9127-ECB45655C785}"/>
              </a:ext>
            </a:extLst>
          </p:cNvPr>
          <p:cNvSpPr/>
          <p:nvPr/>
        </p:nvSpPr>
        <p:spPr>
          <a:xfrm rot="16200000">
            <a:off x="5776382" y="3016451"/>
            <a:ext cx="236343" cy="993999"/>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5" name="TextBox 34">
            <a:extLst>
              <a:ext uri="{FF2B5EF4-FFF2-40B4-BE49-F238E27FC236}">
                <a16:creationId xmlns:a16="http://schemas.microsoft.com/office/drawing/2014/main" id="{01079288-4612-4D89-9E54-8B6BF65D2BAA}"/>
              </a:ext>
            </a:extLst>
          </p:cNvPr>
          <p:cNvSpPr txBox="1"/>
          <p:nvPr/>
        </p:nvSpPr>
        <p:spPr>
          <a:xfrm>
            <a:off x="4857689" y="2870322"/>
            <a:ext cx="2073728" cy="523220"/>
          </a:xfrm>
          <a:prstGeom prst="rect">
            <a:avLst/>
          </a:prstGeom>
          <a:noFill/>
        </p:spPr>
        <p:txBody>
          <a:bodyPr wrap="square" rtlCol="0">
            <a:spAutoFit/>
          </a:bodyPr>
          <a:lstStyle/>
          <a:p>
            <a:pPr algn="ctr"/>
            <a:r>
              <a:rPr lang="en-US" sz="2800" dirty="0"/>
              <a:t>Income</a:t>
            </a:r>
          </a:p>
        </p:txBody>
      </p:sp>
      <p:sp>
        <p:nvSpPr>
          <p:cNvPr id="36" name="Right Brace 35">
            <a:extLst>
              <a:ext uri="{FF2B5EF4-FFF2-40B4-BE49-F238E27FC236}">
                <a16:creationId xmlns:a16="http://schemas.microsoft.com/office/drawing/2014/main" id="{B0AA7C6B-EEF0-2BA0-D161-82CB8D84D60E}"/>
              </a:ext>
            </a:extLst>
          </p:cNvPr>
          <p:cNvSpPr/>
          <p:nvPr/>
        </p:nvSpPr>
        <p:spPr>
          <a:xfrm rot="16200000">
            <a:off x="8089740" y="2380483"/>
            <a:ext cx="236343" cy="2219547"/>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7" name="TextBox 36">
            <a:extLst>
              <a:ext uri="{FF2B5EF4-FFF2-40B4-BE49-F238E27FC236}">
                <a16:creationId xmlns:a16="http://schemas.microsoft.com/office/drawing/2014/main" id="{4CC6F63C-D531-6372-5D6E-16134A796024}"/>
              </a:ext>
            </a:extLst>
          </p:cNvPr>
          <p:cNvSpPr txBox="1"/>
          <p:nvPr/>
        </p:nvSpPr>
        <p:spPr>
          <a:xfrm>
            <a:off x="6888896" y="2820923"/>
            <a:ext cx="2370029" cy="523220"/>
          </a:xfrm>
          <a:prstGeom prst="rect">
            <a:avLst/>
          </a:prstGeom>
          <a:noFill/>
        </p:spPr>
        <p:txBody>
          <a:bodyPr wrap="square" rtlCol="0">
            <a:spAutoFit/>
          </a:bodyPr>
          <a:lstStyle/>
          <a:p>
            <a:pPr algn="ctr"/>
            <a:r>
              <a:rPr lang="en-US" sz="2800" dirty="0"/>
              <a:t>Expenditure</a:t>
            </a:r>
          </a:p>
        </p:txBody>
      </p:sp>
      <p:sp>
        <p:nvSpPr>
          <p:cNvPr id="38" name="TextBox 37">
            <a:extLst>
              <a:ext uri="{FF2B5EF4-FFF2-40B4-BE49-F238E27FC236}">
                <a16:creationId xmlns:a16="http://schemas.microsoft.com/office/drawing/2014/main" id="{178F8905-C70A-10C3-6ED1-AE8AC53489C3}"/>
              </a:ext>
            </a:extLst>
          </p:cNvPr>
          <p:cNvSpPr txBox="1"/>
          <p:nvPr/>
        </p:nvSpPr>
        <p:spPr>
          <a:xfrm>
            <a:off x="1720456" y="2191771"/>
            <a:ext cx="906017" cy="830997"/>
          </a:xfrm>
          <a:prstGeom prst="rect">
            <a:avLst/>
          </a:prstGeom>
          <a:noFill/>
        </p:spPr>
        <p:txBody>
          <a:bodyPr wrap="none" rtlCol="0">
            <a:spAutoFit/>
          </a:bodyPr>
          <a:lstStyle/>
          <a:p>
            <a:r>
              <a:rPr lang="en-US" sz="3600" dirty="0"/>
              <a:t>OR</a:t>
            </a:r>
            <a:r>
              <a:rPr lang="en-US" sz="4800" dirty="0"/>
              <a:t>:</a:t>
            </a:r>
          </a:p>
        </p:txBody>
      </p:sp>
    </p:spTree>
    <p:extLst>
      <p:ext uri="{BB962C8B-B14F-4D97-AF65-F5344CB8AC3E}">
        <p14:creationId xmlns:p14="http://schemas.microsoft.com/office/powerpoint/2010/main" val="139712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xEl>
                                              <p:pRg st="1" end="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p:bldP spid="19" grpId="0" animBg="1"/>
      <p:bldP spid="22" grpId="0"/>
      <p:bldP spid="23" grpId="0" animBg="1"/>
      <p:bldP spid="26" grpId="0"/>
      <p:bldP spid="27" grpId="0" build="p"/>
      <p:bldP spid="29" grpId="0"/>
      <p:bldP spid="32" grpId="0" animBg="1"/>
      <p:bldP spid="33" grpId="0"/>
      <p:bldP spid="34" grpId="0" animBg="1"/>
      <p:bldP spid="35" grpId="0"/>
      <p:bldP spid="36" grpId="0" animBg="1"/>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15</a:t>
            </a:fld>
            <a:endParaRPr lang="en-GB" dirty="0"/>
          </a:p>
        </p:txBody>
      </p:sp>
      <p:sp>
        <p:nvSpPr>
          <p:cNvPr id="28" name="Title 1">
            <a:extLst>
              <a:ext uri="{FF2B5EF4-FFF2-40B4-BE49-F238E27FC236}">
                <a16:creationId xmlns:a16="http://schemas.microsoft.com/office/drawing/2014/main" id="{CE5BC4DB-3344-F404-CB83-BFD61E3C8DB6}"/>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24" name="Content Placeholder 2">
            <a:extLst>
              <a:ext uri="{FF2B5EF4-FFF2-40B4-BE49-F238E27FC236}">
                <a16:creationId xmlns:a16="http://schemas.microsoft.com/office/drawing/2014/main" id="{324309B7-F892-2BCC-B794-3EA9EA53647E}"/>
              </a:ext>
            </a:extLst>
          </p:cNvPr>
          <p:cNvSpPr>
            <a:spLocks noGrp="1"/>
          </p:cNvSpPr>
          <p:nvPr>
            <p:ph idx="1"/>
          </p:nvPr>
        </p:nvSpPr>
        <p:spPr>
          <a:xfrm>
            <a:off x="838200" y="1084033"/>
            <a:ext cx="10515600" cy="1187218"/>
          </a:xfrm>
        </p:spPr>
        <p:txBody>
          <a:bodyPr>
            <a:normAutofit/>
          </a:bodyPr>
          <a:lstStyle/>
          <a:p>
            <a:r>
              <a:rPr lang="en-US" dirty="0"/>
              <a:t>For another interpretation, subtract net taxes from both sides</a:t>
            </a:r>
          </a:p>
          <a:p>
            <a:endParaRPr lang="en-US" dirty="0"/>
          </a:p>
        </p:txBody>
      </p:sp>
      <p:sp>
        <p:nvSpPr>
          <p:cNvPr id="25" name="TextBox 24">
            <a:extLst>
              <a:ext uri="{FF2B5EF4-FFF2-40B4-BE49-F238E27FC236}">
                <a16:creationId xmlns:a16="http://schemas.microsoft.com/office/drawing/2014/main" id="{8B6A30E0-0925-77D1-ED0F-291BEABFAC5B}"/>
              </a:ext>
            </a:extLst>
          </p:cNvPr>
          <p:cNvSpPr txBox="1"/>
          <p:nvPr/>
        </p:nvSpPr>
        <p:spPr>
          <a:xfrm>
            <a:off x="2209800" y="1633721"/>
            <a:ext cx="6191631" cy="646331"/>
          </a:xfrm>
          <a:prstGeom prst="rect">
            <a:avLst/>
          </a:prstGeom>
          <a:noFill/>
        </p:spPr>
        <p:txBody>
          <a:bodyPr wrap="none" rtlCol="0">
            <a:spAutoFit/>
          </a:bodyPr>
          <a:lstStyle/>
          <a:p>
            <a:r>
              <a:rPr lang="en-US" sz="3600" dirty="0"/>
              <a:t>T = Net Taxes = Taxes – Transfers</a:t>
            </a:r>
          </a:p>
        </p:txBody>
      </p:sp>
      <p:sp>
        <p:nvSpPr>
          <p:cNvPr id="30" name="TextBox 29">
            <a:extLst>
              <a:ext uri="{FF2B5EF4-FFF2-40B4-BE49-F238E27FC236}">
                <a16:creationId xmlns:a16="http://schemas.microsoft.com/office/drawing/2014/main" id="{8B62341F-08A9-91F5-9E25-A521DDE9D683}"/>
              </a:ext>
            </a:extLst>
          </p:cNvPr>
          <p:cNvSpPr txBox="1"/>
          <p:nvPr/>
        </p:nvSpPr>
        <p:spPr>
          <a:xfrm>
            <a:off x="2590800" y="2276571"/>
            <a:ext cx="5799986" cy="646331"/>
          </a:xfrm>
          <a:prstGeom prst="rect">
            <a:avLst/>
          </a:prstGeom>
          <a:noFill/>
        </p:spPr>
        <p:txBody>
          <a:bodyPr wrap="none" rtlCol="0">
            <a:spAutoFit/>
          </a:bodyPr>
          <a:lstStyle/>
          <a:p>
            <a:r>
              <a:rPr lang="en-US" sz="3600" dirty="0"/>
              <a:t>GDP </a:t>
            </a:r>
            <a:r>
              <a:rPr lang="en-US" sz="3600" dirty="0">
                <a:solidFill>
                  <a:srgbClr val="FF0000"/>
                </a:solidFill>
              </a:rPr>
              <a:t>– T</a:t>
            </a:r>
            <a:r>
              <a:rPr lang="en-US" sz="3600" dirty="0"/>
              <a:t> = C + I + G </a:t>
            </a:r>
            <a:r>
              <a:rPr lang="en-US" sz="3600" dirty="0">
                <a:solidFill>
                  <a:srgbClr val="FF0000"/>
                </a:solidFill>
              </a:rPr>
              <a:t>– T</a:t>
            </a:r>
            <a:r>
              <a:rPr lang="en-US" sz="3600" dirty="0"/>
              <a:t> + X – M</a:t>
            </a:r>
          </a:p>
        </p:txBody>
      </p:sp>
      <p:sp>
        <p:nvSpPr>
          <p:cNvPr id="31" name="TextBox 30">
            <a:extLst>
              <a:ext uri="{FF2B5EF4-FFF2-40B4-BE49-F238E27FC236}">
                <a16:creationId xmlns:a16="http://schemas.microsoft.com/office/drawing/2014/main" id="{9F7AB52C-B522-515A-8607-FC6ABC4C464A}"/>
              </a:ext>
            </a:extLst>
          </p:cNvPr>
          <p:cNvSpPr txBox="1"/>
          <p:nvPr/>
        </p:nvSpPr>
        <p:spPr>
          <a:xfrm>
            <a:off x="2209800" y="2899682"/>
            <a:ext cx="7678705" cy="646331"/>
          </a:xfrm>
          <a:prstGeom prst="rect">
            <a:avLst/>
          </a:prstGeom>
          <a:noFill/>
        </p:spPr>
        <p:txBody>
          <a:bodyPr wrap="none" rtlCol="0">
            <a:spAutoFit/>
          </a:bodyPr>
          <a:lstStyle/>
          <a:p>
            <a:r>
              <a:rPr lang="en-US" sz="3600" dirty="0"/>
              <a:t>(GDP – T – C) + (T – G)  –    I       = (X – M)</a:t>
            </a:r>
          </a:p>
        </p:txBody>
      </p:sp>
      <p:sp>
        <p:nvSpPr>
          <p:cNvPr id="39" name="Right Brace 38">
            <a:extLst>
              <a:ext uri="{FF2B5EF4-FFF2-40B4-BE49-F238E27FC236}">
                <a16:creationId xmlns:a16="http://schemas.microsoft.com/office/drawing/2014/main" id="{47EC4B15-08C5-CDF6-29F7-C6986B1EE2CF}"/>
              </a:ext>
            </a:extLst>
          </p:cNvPr>
          <p:cNvSpPr/>
          <p:nvPr/>
        </p:nvSpPr>
        <p:spPr>
          <a:xfrm rot="5400000" flipV="1">
            <a:off x="3372204" y="2567280"/>
            <a:ext cx="266063" cy="2231572"/>
          </a:xfrm>
          <a:prstGeom prst="rightBrace">
            <a:avLst>
              <a:gd name="adj1" fmla="val 32005"/>
              <a:gd name="adj2" fmla="val 52413"/>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0" name="Right Brace 39">
            <a:extLst>
              <a:ext uri="{FF2B5EF4-FFF2-40B4-BE49-F238E27FC236}">
                <a16:creationId xmlns:a16="http://schemas.microsoft.com/office/drawing/2014/main" id="{8168EB14-6C8D-FE07-D9CE-73C4BB8E91BB}"/>
              </a:ext>
            </a:extLst>
          </p:cNvPr>
          <p:cNvSpPr/>
          <p:nvPr/>
        </p:nvSpPr>
        <p:spPr>
          <a:xfrm rot="5400000" flipV="1">
            <a:off x="5676914" y="3160138"/>
            <a:ext cx="239240" cy="108420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1" name="Right Brace 40">
            <a:extLst>
              <a:ext uri="{FF2B5EF4-FFF2-40B4-BE49-F238E27FC236}">
                <a16:creationId xmlns:a16="http://schemas.microsoft.com/office/drawing/2014/main" id="{6CA68C51-9395-C5EF-0BCA-DEC967CCCD16}"/>
              </a:ext>
            </a:extLst>
          </p:cNvPr>
          <p:cNvSpPr/>
          <p:nvPr/>
        </p:nvSpPr>
        <p:spPr>
          <a:xfrm rot="5400000" flipV="1">
            <a:off x="8949554" y="3073066"/>
            <a:ext cx="199042" cy="121598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2" name="TextBox 41">
            <a:extLst>
              <a:ext uri="{FF2B5EF4-FFF2-40B4-BE49-F238E27FC236}">
                <a16:creationId xmlns:a16="http://schemas.microsoft.com/office/drawing/2014/main" id="{79E617E5-F97D-A08B-544B-F4566E80647F}"/>
              </a:ext>
            </a:extLst>
          </p:cNvPr>
          <p:cNvSpPr txBox="1"/>
          <p:nvPr/>
        </p:nvSpPr>
        <p:spPr>
          <a:xfrm>
            <a:off x="2484167" y="3791180"/>
            <a:ext cx="2073728" cy="954107"/>
          </a:xfrm>
          <a:prstGeom prst="rect">
            <a:avLst/>
          </a:prstGeom>
          <a:noFill/>
        </p:spPr>
        <p:txBody>
          <a:bodyPr wrap="square" rtlCol="0">
            <a:spAutoFit/>
          </a:bodyPr>
          <a:lstStyle/>
          <a:p>
            <a:pPr algn="ctr"/>
            <a:r>
              <a:rPr lang="en-US" sz="2800" dirty="0"/>
              <a:t>Private Saving</a:t>
            </a:r>
          </a:p>
        </p:txBody>
      </p:sp>
      <p:sp>
        <p:nvSpPr>
          <p:cNvPr id="43" name="TextBox 42">
            <a:extLst>
              <a:ext uri="{FF2B5EF4-FFF2-40B4-BE49-F238E27FC236}">
                <a16:creationId xmlns:a16="http://schemas.microsoft.com/office/drawing/2014/main" id="{3C68CA57-0735-A326-9E9C-D1F352789F6A}"/>
              </a:ext>
            </a:extLst>
          </p:cNvPr>
          <p:cNvSpPr txBox="1"/>
          <p:nvPr/>
        </p:nvSpPr>
        <p:spPr>
          <a:xfrm>
            <a:off x="5059389" y="3816098"/>
            <a:ext cx="1614988" cy="954107"/>
          </a:xfrm>
          <a:prstGeom prst="rect">
            <a:avLst/>
          </a:prstGeom>
          <a:noFill/>
        </p:spPr>
        <p:txBody>
          <a:bodyPr wrap="square" rtlCol="0">
            <a:spAutoFit/>
          </a:bodyPr>
          <a:lstStyle/>
          <a:p>
            <a:pPr algn="ctr"/>
            <a:r>
              <a:rPr lang="en-US" sz="2800" dirty="0"/>
              <a:t>Gov’t Saving</a:t>
            </a:r>
          </a:p>
        </p:txBody>
      </p:sp>
      <p:sp>
        <p:nvSpPr>
          <p:cNvPr id="44" name="TextBox 43">
            <a:extLst>
              <a:ext uri="{FF2B5EF4-FFF2-40B4-BE49-F238E27FC236}">
                <a16:creationId xmlns:a16="http://schemas.microsoft.com/office/drawing/2014/main" id="{DB2ADC90-42C3-2ACF-9FCB-A5B30ABFB98A}"/>
              </a:ext>
            </a:extLst>
          </p:cNvPr>
          <p:cNvSpPr txBox="1"/>
          <p:nvPr/>
        </p:nvSpPr>
        <p:spPr>
          <a:xfrm>
            <a:off x="8207885" y="3791180"/>
            <a:ext cx="1711408" cy="954107"/>
          </a:xfrm>
          <a:prstGeom prst="rect">
            <a:avLst/>
          </a:prstGeom>
          <a:noFill/>
        </p:spPr>
        <p:txBody>
          <a:bodyPr wrap="square" rtlCol="0">
            <a:spAutoFit/>
          </a:bodyPr>
          <a:lstStyle/>
          <a:p>
            <a:pPr algn="ctr"/>
            <a:r>
              <a:rPr lang="en-US" sz="2800" dirty="0"/>
              <a:t>Trade Balance</a:t>
            </a:r>
          </a:p>
        </p:txBody>
      </p:sp>
      <p:sp>
        <p:nvSpPr>
          <p:cNvPr id="45" name="Right Brace 44">
            <a:extLst>
              <a:ext uri="{FF2B5EF4-FFF2-40B4-BE49-F238E27FC236}">
                <a16:creationId xmlns:a16="http://schemas.microsoft.com/office/drawing/2014/main" id="{593CB0F6-4F99-A883-91F8-184C97D7ABA0}"/>
              </a:ext>
            </a:extLst>
          </p:cNvPr>
          <p:cNvSpPr/>
          <p:nvPr/>
        </p:nvSpPr>
        <p:spPr>
          <a:xfrm rot="5400000" flipV="1">
            <a:off x="4568120" y="3183254"/>
            <a:ext cx="266063" cy="3274968"/>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7" name="TextBox 46">
            <a:extLst>
              <a:ext uri="{FF2B5EF4-FFF2-40B4-BE49-F238E27FC236}">
                <a16:creationId xmlns:a16="http://schemas.microsoft.com/office/drawing/2014/main" id="{B68F0661-633C-0B44-6AF2-5FD787196563}"/>
              </a:ext>
            </a:extLst>
          </p:cNvPr>
          <p:cNvSpPr txBox="1"/>
          <p:nvPr/>
        </p:nvSpPr>
        <p:spPr>
          <a:xfrm>
            <a:off x="2590835" y="4902648"/>
            <a:ext cx="4444415" cy="523220"/>
          </a:xfrm>
          <a:prstGeom prst="rect">
            <a:avLst/>
          </a:prstGeom>
          <a:noFill/>
        </p:spPr>
        <p:txBody>
          <a:bodyPr wrap="square" rtlCol="0">
            <a:spAutoFit/>
          </a:bodyPr>
          <a:lstStyle/>
          <a:p>
            <a:pPr algn="ctr"/>
            <a:r>
              <a:rPr lang="en-US" sz="2800" dirty="0"/>
              <a:t>Total Saving</a:t>
            </a:r>
          </a:p>
        </p:txBody>
      </p:sp>
      <p:sp>
        <p:nvSpPr>
          <p:cNvPr id="2" name="Right Brace 1">
            <a:extLst>
              <a:ext uri="{FF2B5EF4-FFF2-40B4-BE49-F238E27FC236}">
                <a16:creationId xmlns:a16="http://schemas.microsoft.com/office/drawing/2014/main" id="{56CCEDE0-2E4F-A827-74AC-43BCF0FE0F63}"/>
              </a:ext>
            </a:extLst>
          </p:cNvPr>
          <p:cNvSpPr/>
          <p:nvPr/>
        </p:nvSpPr>
        <p:spPr>
          <a:xfrm rot="5400000" flipV="1">
            <a:off x="7217022" y="3354586"/>
            <a:ext cx="199042" cy="59970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 name="TextBox 2">
            <a:extLst>
              <a:ext uri="{FF2B5EF4-FFF2-40B4-BE49-F238E27FC236}">
                <a16:creationId xmlns:a16="http://schemas.microsoft.com/office/drawing/2014/main" id="{57107629-6A3B-136A-F366-57D4B3228C31}"/>
              </a:ext>
            </a:extLst>
          </p:cNvPr>
          <p:cNvSpPr txBox="1"/>
          <p:nvPr/>
        </p:nvSpPr>
        <p:spPr>
          <a:xfrm>
            <a:off x="6441800" y="3791180"/>
            <a:ext cx="1914716" cy="523220"/>
          </a:xfrm>
          <a:prstGeom prst="rect">
            <a:avLst/>
          </a:prstGeom>
          <a:noFill/>
        </p:spPr>
        <p:txBody>
          <a:bodyPr wrap="square" rtlCol="0">
            <a:spAutoFit/>
          </a:bodyPr>
          <a:lstStyle/>
          <a:p>
            <a:pPr algn="ctr"/>
            <a:r>
              <a:rPr lang="en-US" sz="2800" dirty="0"/>
              <a:t>Investment</a:t>
            </a:r>
          </a:p>
        </p:txBody>
      </p:sp>
      <p:sp>
        <p:nvSpPr>
          <p:cNvPr id="5" name="TextBox 4">
            <a:extLst>
              <a:ext uri="{FF2B5EF4-FFF2-40B4-BE49-F238E27FC236}">
                <a16:creationId xmlns:a16="http://schemas.microsoft.com/office/drawing/2014/main" id="{DD47DCA3-864D-F38D-9A98-9A714DBFB9E9}"/>
              </a:ext>
            </a:extLst>
          </p:cNvPr>
          <p:cNvSpPr txBox="1"/>
          <p:nvPr/>
        </p:nvSpPr>
        <p:spPr>
          <a:xfrm>
            <a:off x="890743" y="5425868"/>
            <a:ext cx="10463057" cy="830997"/>
          </a:xfrm>
          <a:prstGeom prst="rect">
            <a:avLst/>
          </a:prstGeom>
          <a:noFill/>
          <a:ln w="28575">
            <a:solidFill>
              <a:schemeClr val="tx1"/>
            </a:solidFill>
          </a:ln>
        </p:spPr>
        <p:txBody>
          <a:bodyPr wrap="none" rtlCol="0">
            <a:spAutoFit/>
          </a:bodyPr>
          <a:lstStyle/>
          <a:p>
            <a:r>
              <a:rPr lang="en-US" sz="4800" dirty="0"/>
              <a:t>Trade Balance = Saving minus Investment</a:t>
            </a:r>
          </a:p>
        </p:txBody>
      </p:sp>
    </p:spTree>
    <p:extLst>
      <p:ext uri="{BB962C8B-B14F-4D97-AF65-F5344CB8AC3E}">
        <p14:creationId xmlns:p14="http://schemas.microsoft.com/office/powerpoint/2010/main" val="166802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9" grpId="0" animBg="1"/>
      <p:bldP spid="40" grpId="0" animBg="1"/>
      <p:bldP spid="41" grpId="0" animBg="1"/>
      <p:bldP spid="42" grpId="0"/>
      <p:bldP spid="43" grpId="0"/>
      <p:bldP spid="44" grpId="0"/>
      <p:bldP spid="45" grpId="0" animBg="1"/>
      <p:bldP spid="47" grpId="0"/>
      <p:bldP spid="2" grpId="0" animBg="1"/>
      <p:bldP spid="3"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CC03E-9D1C-EA64-23A1-3C64B2073785}"/>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3" name="Content Placeholder 2">
            <a:extLst>
              <a:ext uri="{FF2B5EF4-FFF2-40B4-BE49-F238E27FC236}">
                <a16:creationId xmlns:a16="http://schemas.microsoft.com/office/drawing/2014/main" id="{23B6B94D-00B9-BE9E-089F-C0F0A16D4EA5}"/>
              </a:ext>
            </a:extLst>
          </p:cNvPr>
          <p:cNvSpPr>
            <a:spLocks noGrp="1"/>
          </p:cNvSpPr>
          <p:nvPr>
            <p:ph idx="1"/>
          </p:nvPr>
        </p:nvSpPr>
        <p:spPr/>
        <p:txBody>
          <a:bodyPr>
            <a:normAutofit lnSpcReduction="10000"/>
          </a:bodyPr>
          <a:lstStyle/>
          <a:p>
            <a:endParaRPr lang="en-US" dirty="0"/>
          </a:p>
          <a:p>
            <a:r>
              <a:rPr lang="en-US" dirty="0"/>
              <a:t>Therefore</a:t>
            </a:r>
          </a:p>
          <a:p>
            <a:pPr lvl="1"/>
            <a:r>
              <a:rPr lang="en-US" dirty="0"/>
              <a:t>If a country is saving more than needed to finance domestic investment, it will, by definition, run a trade surplus</a:t>
            </a:r>
          </a:p>
          <a:p>
            <a:pPr lvl="1"/>
            <a:r>
              <a:rPr lang="en-US" dirty="0"/>
              <a:t>If a country is saving </a:t>
            </a:r>
            <a:r>
              <a:rPr lang="en-US" u="sng" dirty="0"/>
              <a:t>less</a:t>
            </a:r>
            <a:r>
              <a:rPr lang="en-US" dirty="0"/>
              <a:t> than needed to finance domestic investment, it will, by definition, run a trade deficit</a:t>
            </a:r>
          </a:p>
          <a:p>
            <a:r>
              <a:rPr lang="en-US" dirty="0"/>
              <a:t>That gap is also, as before, the difference between total income and total expenditure</a:t>
            </a:r>
          </a:p>
          <a:p>
            <a:r>
              <a:rPr lang="en-US" dirty="0"/>
              <a:t>It therefore also appears as </a:t>
            </a:r>
          </a:p>
          <a:p>
            <a:pPr lvl="1"/>
            <a:r>
              <a:rPr lang="en-US" dirty="0"/>
              <a:t>Net borrowing and lending</a:t>
            </a:r>
          </a:p>
          <a:p>
            <a:pPr lvl="1"/>
            <a:r>
              <a:rPr lang="en-US" dirty="0"/>
              <a:t>Plus net acquisition or sales of assets</a:t>
            </a:r>
          </a:p>
        </p:txBody>
      </p:sp>
      <p:sp>
        <p:nvSpPr>
          <p:cNvPr id="4" name="Slide Number Placeholder 3">
            <a:extLst>
              <a:ext uri="{FF2B5EF4-FFF2-40B4-BE49-F238E27FC236}">
                <a16:creationId xmlns:a16="http://schemas.microsoft.com/office/drawing/2014/main" id="{D6FF4109-614F-3D70-A54B-3B88FF98CBC0}"/>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5" name="TextBox 4">
            <a:extLst>
              <a:ext uri="{FF2B5EF4-FFF2-40B4-BE49-F238E27FC236}">
                <a16:creationId xmlns:a16="http://schemas.microsoft.com/office/drawing/2014/main" id="{E9CD7C09-21C4-54F1-22D3-5E6815189B71}"/>
              </a:ext>
            </a:extLst>
          </p:cNvPr>
          <p:cNvSpPr txBox="1"/>
          <p:nvPr/>
        </p:nvSpPr>
        <p:spPr>
          <a:xfrm>
            <a:off x="990600" y="1218222"/>
            <a:ext cx="10463057" cy="830997"/>
          </a:xfrm>
          <a:prstGeom prst="rect">
            <a:avLst/>
          </a:prstGeom>
          <a:noFill/>
        </p:spPr>
        <p:txBody>
          <a:bodyPr wrap="none" rtlCol="0">
            <a:spAutoFit/>
          </a:bodyPr>
          <a:lstStyle/>
          <a:p>
            <a:r>
              <a:rPr lang="en-US" sz="4800" dirty="0"/>
              <a:t>Trade Balance = Saving minus Investment</a:t>
            </a:r>
          </a:p>
        </p:txBody>
      </p:sp>
    </p:spTree>
    <p:extLst>
      <p:ext uri="{BB962C8B-B14F-4D97-AF65-F5344CB8AC3E}">
        <p14:creationId xmlns:p14="http://schemas.microsoft.com/office/powerpoint/2010/main" val="4018293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D77E27-884F-3ACE-B8C5-B9A5C2418C42}"/>
              </a:ext>
            </a:extLst>
          </p:cNvPr>
          <p:cNvSpPr>
            <a:spLocks noGrp="1"/>
          </p:cNvSpPr>
          <p:nvPr>
            <p:ph idx="1"/>
          </p:nvPr>
        </p:nvSpPr>
        <p:spPr>
          <a:xfrm>
            <a:off x="838200" y="1265584"/>
            <a:ext cx="10515600" cy="5024621"/>
          </a:xfrm>
        </p:spPr>
        <p:txBody>
          <a:bodyPr>
            <a:normAutofit fontScale="92500" lnSpcReduction="10000"/>
          </a:bodyPr>
          <a:lstStyle/>
          <a:p>
            <a:r>
              <a:rPr lang="en-US" dirty="0"/>
              <a:t>There are several very popular interpretations of trade deficits that are simply </a:t>
            </a:r>
            <a:r>
              <a:rPr lang="en-US" u="sng" dirty="0"/>
              <a:t>NOT</a:t>
            </a:r>
            <a:r>
              <a:rPr lang="en-US" dirty="0"/>
              <a:t> valid, even though many politicians believe them:</a:t>
            </a:r>
          </a:p>
          <a:p>
            <a:pPr lvl="1"/>
            <a:r>
              <a:rPr lang="en-US" dirty="0"/>
              <a:t>That foreign trade barriers are hurting our exports</a:t>
            </a:r>
          </a:p>
          <a:p>
            <a:pPr lvl="1"/>
            <a:r>
              <a:rPr lang="en-US" dirty="0"/>
              <a:t>That other countries are engaged in unfair trade</a:t>
            </a:r>
          </a:p>
          <a:p>
            <a:pPr lvl="1"/>
            <a:r>
              <a:rPr lang="en-US" dirty="0"/>
              <a:t>That our firms are not competitive</a:t>
            </a:r>
          </a:p>
          <a:p>
            <a:pPr lvl="1"/>
            <a:r>
              <a:rPr lang="en-US" dirty="0"/>
              <a:t>That we are losing jobs to other countries</a:t>
            </a:r>
          </a:p>
          <a:p>
            <a:pPr lvl="1"/>
            <a:r>
              <a:rPr lang="en-US" dirty="0"/>
              <a:t>That we need to restrict trade</a:t>
            </a:r>
          </a:p>
          <a:p>
            <a:r>
              <a:rPr lang="en-US" dirty="0"/>
              <a:t>To understand why these are wrong, think about whether they could change </a:t>
            </a:r>
          </a:p>
          <a:p>
            <a:pPr lvl="1"/>
            <a:r>
              <a:rPr lang="en-US" dirty="0"/>
              <a:t>Expenditure relative to income, or</a:t>
            </a:r>
          </a:p>
          <a:p>
            <a:pPr lvl="1"/>
            <a:r>
              <a:rPr lang="en-US" dirty="0"/>
              <a:t>Saving relative to investment</a:t>
            </a:r>
          </a:p>
          <a:p>
            <a:r>
              <a:rPr lang="en-US" dirty="0"/>
              <a:t>Possible exception:  If we are in recession and these may change income</a:t>
            </a:r>
          </a:p>
          <a:p>
            <a:pPr lvl="1"/>
            <a:r>
              <a:rPr lang="en-US" dirty="0"/>
              <a:t>But note that the trade deficit typically </a:t>
            </a:r>
            <a:r>
              <a:rPr lang="en-US" u="sng" dirty="0"/>
              <a:t>falls</a:t>
            </a:r>
            <a:r>
              <a:rPr lang="en-US" dirty="0"/>
              <a:t> during recession, </a:t>
            </a:r>
            <a:r>
              <a:rPr lang="en-US" u="sng" dirty="0"/>
              <a:t>due to</a:t>
            </a:r>
            <a:r>
              <a:rPr lang="en-US" dirty="0"/>
              <a:t> recession reducing expenditure</a:t>
            </a:r>
          </a:p>
          <a:p>
            <a:endParaRPr lang="en-US" dirty="0"/>
          </a:p>
        </p:txBody>
      </p:sp>
      <p:sp>
        <p:nvSpPr>
          <p:cNvPr id="4" name="Slide Number Placeholder 3">
            <a:extLst>
              <a:ext uri="{FF2B5EF4-FFF2-40B4-BE49-F238E27FC236}">
                <a16:creationId xmlns:a16="http://schemas.microsoft.com/office/drawing/2014/main" id="{E6A03A90-6F1B-6119-6E81-6AC35CAFB72F}"/>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5" name="Title 1">
            <a:extLst>
              <a:ext uri="{FF2B5EF4-FFF2-40B4-BE49-F238E27FC236}">
                <a16:creationId xmlns:a16="http://schemas.microsoft.com/office/drawing/2014/main" id="{EECA6830-54C1-2AE8-ADDD-DE487168FACB}"/>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a Trade Deficit Does NOT Mean</a:t>
            </a:r>
          </a:p>
        </p:txBody>
      </p:sp>
    </p:spTree>
    <p:extLst>
      <p:ext uri="{BB962C8B-B14F-4D97-AF65-F5344CB8AC3E}">
        <p14:creationId xmlns:p14="http://schemas.microsoft.com/office/powerpoint/2010/main" val="337239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4253DC6-77B0-59A1-A5AA-4E891DC98030}"/>
              </a:ext>
            </a:extLst>
          </p:cNvPr>
          <p:cNvPicPr>
            <a:picLocks noChangeAspect="1"/>
          </p:cNvPicPr>
          <p:nvPr/>
        </p:nvPicPr>
        <p:blipFill>
          <a:blip r:embed="rId2"/>
          <a:stretch>
            <a:fillRect/>
          </a:stretch>
        </p:blipFill>
        <p:spPr>
          <a:xfrm>
            <a:off x="-4599" y="1425463"/>
            <a:ext cx="12031245" cy="3689167"/>
          </a:xfrm>
          <a:prstGeom prst="rect">
            <a:avLst/>
          </a:prstGeom>
        </p:spPr>
      </p:pic>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7" name="Title 1">
            <a:extLst>
              <a:ext uri="{FF2B5EF4-FFF2-40B4-BE49-F238E27FC236}">
                <a16:creationId xmlns:a16="http://schemas.microsoft.com/office/drawing/2014/main" id="{667A00E4-05AD-8797-D4D6-8CDB8C55B421}"/>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 Goods and Services</a:t>
            </a:r>
          </a:p>
        </p:txBody>
      </p:sp>
      <p:cxnSp>
        <p:nvCxnSpPr>
          <p:cNvPr id="8" name="Curved Connector 7">
            <a:extLst>
              <a:ext uri="{FF2B5EF4-FFF2-40B4-BE49-F238E27FC236}">
                <a16:creationId xmlns:a16="http://schemas.microsoft.com/office/drawing/2014/main" id="{612D1A64-67F0-CB4A-4402-4F78A1A8E50E}"/>
              </a:ext>
            </a:extLst>
          </p:cNvPr>
          <p:cNvCxnSpPr/>
          <p:nvPr/>
        </p:nvCxnSpPr>
        <p:spPr>
          <a:xfrm rot="5400000" flipH="1" flipV="1">
            <a:off x="11085809" y="4839992"/>
            <a:ext cx="960895" cy="424912"/>
          </a:xfrm>
          <a:prstGeom prst="curvedConnector3">
            <a:avLst/>
          </a:prstGeom>
          <a:ln w="25400">
            <a:tailEnd type="triangle" w="lg" len="lg"/>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C684603-73CB-5441-66C0-B1AC2EC24537}"/>
              </a:ext>
            </a:extLst>
          </p:cNvPr>
          <p:cNvGrpSpPr/>
          <p:nvPr/>
        </p:nvGrpSpPr>
        <p:grpSpPr>
          <a:xfrm>
            <a:off x="4492488" y="4580464"/>
            <a:ext cx="6453689" cy="1586600"/>
            <a:chOff x="4492488" y="4580464"/>
            <a:chExt cx="6453689" cy="1586600"/>
          </a:xfrm>
        </p:grpSpPr>
        <p:sp>
          <p:nvSpPr>
            <p:cNvPr id="6" name="TextBox 5">
              <a:extLst>
                <a:ext uri="{FF2B5EF4-FFF2-40B4-BE49-F238E27FC236}">
                  <a16:creationId xmlns:a16="http://schemas.microsoft.com/office/drawing/2014/main" id="{63E5BA19-6A36-332B-4B52-98568A9E598C}"/>
                </a:ext>
              </a:extLst>
            </p:cNvPr>
            <p:cNvSpPr txBox="1"/>
            <p:nvPr/>
          </p:nvSpPr>
          <p:spPr>
            <a:xfrm>
              <a:off x="7412736" y="5766954"/>
              <a:ext cx="1341120" cy="400110"/>
            </a:xfrm>
            <a:prstGeom prst="rect">
              <a:avLst/>
            </a:prstGeom>
            <a:noFill/>
            <a:ln w="25400">
              <a:solidFill>
                <a:schemeClr val="bg1">
                  <a:lumMod val="65000"/>
                </a:schemeClr>
              </a:solidFill>
            </a:ln>
          </p:spPr>
          <p:txBody>
            <a:bodyPr wrap="square" rtlCol="0">
              <a:spAutoFit/>
            </a:bodyPr>
            <a:lstStyle/>
            <a:p>
              <a:pPr algn="ctr"/>
              <a:r>
                <a:rPr lang="en-US" sz="2000" dirty="0">
                  <a:solidFill>
                    <a:schemeClr val="bg1">
                      <a:lumMod val="50000"/>
                    </a:schemeClr>
                  </a:solidFill>
                </a:rPr>
                <a:t>Recessions</a:t>
              </a:r>
            </a:p>
          </p:txBody>
        </p:sp>
        <p:cxnSp>
          <p:nvCxnSpPr>
            <p:cNvPr id="9" name="Curved Connector 8">
              <a:extLst>
                <a:ext uri="{FF2B5EF4-FFF2-40B4-BE49-F238E27FC236}">
                  <a16:creationId xmlns:a16="http://schemas.microsoft.com/office/drawing/2014/main" id="{078B8E5B-ACD3-5AD3-83FE-835E85DDB4FF}"/>
                </a:ext>
              </a:extLst>
            </p:cNvPr>
            <p:cNvCxnSpPr>
              <a:cxnSpLocks/>
            </p:cNvCxnSpPr>
            <p:nvPr/>
          </p:nvCxnSpPr>
          <p:spPr>
            <a:xfrm rot="10800000">
              <a:off x="4492488" y="4580464"/>
              <a:ext cx="2920251" cy="1186494"/>
            </a:xfrm>
            <a:prstGeom prst="curvedConnector3">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Curved Connector 9">
              <a:extLst>
                <a:ext uri="{FF2B5EF4-FFF2-40B4-BE49-F238E27FC236}">
                  <a16:creationId xmlns:a16="http://schemas.microsoft.com/office/drawing/2014/main" id="{41423662-7A43-AE13-E76A-7A54B3FC56EE}"/>
                </a:ext>
              </a:extLst>
            </p:cNvPr>
            <p:cNvCxnSpPr>
              <a:cxnSpLocks/>
              <a:stCxn id="6" idx="0"/>
            </p:cNvCxnSpPr>
            <p:nvPr/>
          </p:nvCxnSpPr>
          <p:spPr>
            <a:xfrm rot="16200000" flipV="1">
              <a:off x="7115024" y="4798682"/>
              <a:ext cx="996171" cy="940374"/>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Curved Connector 10">
              <a:extLst>
                <a:ext uri="{FF2B5EF4-FFF2-40B4-BE49-F238E27FC236}">
                  <a16:creationId xmlns:a16="http://schemas.microsoft.com/office/drawing/2014/main" id="{D1ABE6C8-96AC-62BA-F5F2-6153BAFE8C6B}"/>
                </a:ext>
              </a:extLst>
            </p:cNvPr>
            <p:cNvCxnSpPr>
              <a:cxnSpLocks/>
            </p:cNvCxnSpPr>
            <p:nvPr/>
          </p:nvCxnSpPr>
          <p:spPr>
            <a:xfrm flipV="1">
              <a:off x="8771880" y="4580464"/>
              <a:ext cx="2174297" cy="1186490"/>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A6291EF7-6068-2855-B541-0A8269066EDA}"/>
              </a:ext>
            </a:extLst>
          </p:cNvPr>
          <p:cNvSpPr txBox="1"/>
          <p:nvPr/>
        </p:nvSpPr>
        <p:spPr>
          <a:xfrm>
            <a:off x="9044552" y="5469877"/>
            <a:ext cx="2309248" cy="646331"/>
          </a:xfrm>
          <a:prstGeom prst="rect">
            <a:avLst/>
          </a:prstGeom>
          <a:solidFill>
            <a:schemeClr val="bg1"/>
          </a:solidFill>
          <a:ln w="25400">
            <a:solidFill>
              <a:schemeClr val="tx2">
                <a:lumMod val="60000"/>
                <a:lumOff val="40000"/>
              </a:schemeClr>
            </a:solidFill>
          </a:ln>
        </p:spPr>
        <p:txBody>
          <a:bodyPr wrap="square" rtlCol="0">
            <a:spAutoFit/>
          </a:bodyPr>
          <a:lstStyle/>
          <a:p>
            <a:pPr algn="ctr"/>
            <a:r>
              <a:rPr lang="en-US" dirty="0"/>
              <a:t>Note that we may be in a recession now.</a:t>
            </a:r>
          </a:p>
        </p:txBody>
      </p:sp>
    </p:spTree>
    <p:extLst>
      <p:ext uri="{BB962C8B-B14F-4D97-AF65-F5344CB8AC3E}">
        <p14:creationId xmlns:p14="http://schemas.microsoft.com/office/powerpoint/2010/main" val="320161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The US trade deficit means that the US is spending more than its income.  How much?</a:t>
            </a:r>
          </a:p>
          <a:p>
            <a:pPr lvl="1"/>
            <a:r>
              <a:rPr lang="en-US" dirty="0"/>
              <a:t>$861 billion in 2021, according to the IMF</a:t>
            </a:r>
          </a:p>
          <a:p>
            <a:pPr lvl="1"/>
            <a:r>
              <a:rPr lang="en-US" dirty="0"/>
              <a:t>How does that compare to US GDP?  GDP was $23 trillion.</a:t>
            </a:r>
          </a:p>
          <a:p>
            <a:pPr lvl="1"/>
            <a:r>
              <a:rPr lang="en-US" dirty="0"/>
              <a:t>So US trade deficit was about 3.7% of US GDP</a:t>
            </a:r>
          </a:p>
          <a:p>
            <a:pPr lvl="1"/>
            <a:r>
              <a:rPr lang="en-US" dirty="0"/>
              <a:t>Collectively, we and our government are spending almost 4% above our income.</a:t>
            </a:r>
          </a:p>
          <a:p>
            <a:pPr lvl="1"/>
            <a:r>
              <a:rPr lang="en-US" dirty="0"/>
              <a:t>How does that compare to other countries?</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19</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1258026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E23E33-AFF2-A599-AF5E-20CCFCEC54AF}"/>
              </a:ext>
            </a:extLst>
          </p:cNvPr>
          <p:cNvPicPr>
            <a:picLocks noChangeAspect="1"/>
          </p:cNvPicPr>
          <p:nvPr/>
        </p:nvPicPr>
        <p:blipFill>
          <a:blip r:embed="rId3"/>
          <a:stretch>
            <a:fillRect/>
          </a:stretch>
        </p:blipFill>
        <p:spPr>
          <a:xfrm>
            <a:off x="-4599" y="1425463"/>
            <a:ext cx="12031245" cy="3689167"/>
          </a:xfrm>
          <a:prstGeom prst="rect">
            <a:avLst/>
          </a:prstGeom>
        </p:spPr>
      </p:pic>
      <p:sp>
        <p:nvSpPr>
          <p:cNvPr id="2" name="Title 1">
            <a:extLst>
              <a:ext uri="{FF2B5EF4-FFF2-40B4-BE49-F238E27FC236}">
                <a16:creationId xmlns:a16="http://schemas.microsoft.com/office/drawing/2014/main" id="{DC919152-E95C-D45D-9E34-EA6EC9671B45}"/>
              </a:ext>
            </a:extLst>
          </p:cNvPr>
          <p:cNvSpPr>
            <a:spLocks noGrp="1"/>
          </p:cNvSpPr>
          <p:nvPr>
            <p:ph type="title"/>
          </p:nvPr>
        </p:nvSpPr>
        <p:spPr/>
        <p:txBody>
          <a:bodyPr/>
          <a:lstStyle/>
          <a:p>
            <a:r>
              <a:rPr lang="en-US" dirty="0">
                <a:solidFill>
                  <a:schemeClr val="bg1"/>
                </a:solidFill>
              </a:rPr>
              <a:t>US </a:t>
            </a:r>
            <a:r>
              <a:rPr lang="en-US" dirty="0"/>
              <a:t>Trade Balance = Exports minus Imports</a:t>
            </a:r>
          </a:p>
        </p:txBody>
      </p:sp>
      <p:sp>
        <p:nvSpPr>
          <p:cNvPr id="4" name="Slide Number Placeholder 3">
            <a:extLst>
              <a:ext uri="{FF2B5EF4-FFF2-40B4-BE49-F238E27FC236}">
                <a16:creationId xmlns:a16="http://schemas.microsoft.com/office/drawing/2014/main" id="{C330058A-4DE2-04A1-73D6-D98F428A5437}"/>
              </a:ext>
            </a:extLst>
          </p:cNvPr>
          <p:cNvSpPr>
            <a:spLocks noGrp="1"/>
          </p:cNvSpPr>
          <p:nvPr>
            <p:ph type="sldNum" sz="quarter" idx="12"/>
          </p:nvPr>
        </p:nvSpPr>
        <p:spPr/>
        <p:txBody>
          <a:bodyPr/>
          <a:lstStyle/>
          <a:p>
            <a:fld id="{D9F085D5-EC86-4F6A-B501-C1359CB39116}" type="slidenum">
              <a:rPr lang="en-GB" smtClean="0"/>
              <a:t>2</a:t>
            </a:fld>
            <a:endParaRPr lang="en-GB"/>
          </a:p>
        </p:txBody>
      </p:sp>
      <p:sp>
        <p:nvSpPr>
          <p:cNvPr id="7" name="TextBox 6">
            <a:extLst>
              <a:ext uri="{FF2B5EF4-FFF2-40B4-BE49-F238E27FC236}">
                <a16:creationId xmlns:a16="http://schemas.microsoft.com/office/drawing/2014/main" id="{8A4C7206-375B-03E2-AFD4-FE4FE0DBB3E9}"/>
              </a:ext>
            </a:extLst>
          </p:cNvPr>
          <p:cNvSpPr txBox="1"/>
          <p:nvPr/>
        </p:nvSpPr>
        <p:spPr>
          <a:xfrm>
            <a:off x="1555321" y="2309496"/>
            <a:ext cx="2431089" cy="2677656"/>
          </a:xfrm>
          <a:prstGeom prst="rect">
            <a:avLst/>
          </a:prstGeom>
          <a:noFill/>
        </p:spPr>
        <p:txBody>
          <a:bodyPr wrap="square" rtlCol="0">
            <a:spAutoFit/>
          </a:bodyPr>
          <a:lstStyle/>
          <a:p>
            <a:r>
              <a:rPr lang="en-US" sz="2400" dirty="0">
                <a:solidFill>
                  <a:srgbClr val="FF0000"/>
                </a:solidFill>
              </a:rPr>
              <a:t>Note the zero.  This whole thing is negative – a </a:t>
            </a:r>
            <a:r>
              <a:rPr lang="en-US" sz="2400" u="sng" dirty="0">
                <a:solidFill>
                  <a:srgbClr val="FF0000"/>
                </a:solidFill>
              </a:rPr>
              <a:t>trade deficit! </a:t>
            </a:r>
            <a:r>
              <a:rPr lang="en-US" sz="2400" dirty="0">
                <a:solidFill>
                  <a:srgbClr val="FF0000"/>
                </a:solidFill>
              </a:rPr>
              <a:t>– and getting mostly larger since 1992.</a:t>
            </a:r>
          </a:p>
        </p:txBody>
      </p:sp>
      <p:cxnSp>
        <p:nvCxnSpPr>
          <p:cNvPr id="8" name="Straight Connector 7">
            <a:extLst>
              <a:ext uri="{FF2B5EF4-FFF2-40B4-BE49-F238E27FC236}">
                <a16:creationId xmlns:a16="http://schemas.microsoft.com/office/drawing/2014/main" id="{6524CB73-5595-D2AB-B61B-D11E101A7EFF}"/>
              </a:ext>
            </a:extLst>
          </p:cNvPr>
          <p:cNvCxnSpPr>
            <a:cxnSpLocks/>
          </p:cNvCxnSpPr>
          <p:nvPr/>
        </p:nvCxnSpPr>
        <p:spPr>
          <a:xfrm>
            <a:off x="9735460" y="1368045"/>
            <a:ext cx="0" cy="367318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7A8D3AC-582E-FE87-118C-C2D85B8BB13C}"/>
              </a:ext>
            </a:extLst>
          </p:cNvPr>
          <p:cNvSpPr txBox="1"/>
          <p:nvPr/>
        </p:nvSpPr>
        <p:spPr>
          <a:xfrm>
            <a:off x="9230117" y="906380"/>
            <a:ext cx="1257822" cy="461665"/>
          </a:xfrm>
          <a:prstGeom prst="rect">
            <a:avLst/>
          </a:prstGeom>
          <a:noFill/>
        </p:spPr>
        <p:txBody>
          <a:bodyPr wrap="square" rtlCol="0">
            <a:spAutoFit/>
          </a:bodyPr>
          <a:lstStyle/>
          <a:p>
            <a:pPr algn="ctr"/>
            <a:r>
              <a:rPr lang="en-US" sz="2400" dirty="0"/>
              <a:t>Trump</a:t>
            </a:r>
          </a:p>
        </p:txBody>
      </p:sp>
      <p:cxnSp>
        <p:nvCxnSpPr>
          <p:cNvPr id="13" name="Straight Connector 12">
            <a:extLst>
              <a:ext uri="{FF2B5EF4-FFF2-40B4-BE49-F238E27FC236}">
                <a16:creationId xmlns:a16="http://schemas.microsoft.com/office/drawing/2014/main" id="{EA788D26-DC2F-BE68-0A75-10EE69FEB40C}"/>
              </a:ext>
            </a:extLst>
          </p:cNvPr>
          <p:cNvCxnSpPr>
            <a:cxnSpLocks/>
          </p:cNvCxnSpPr>
          <p:nvPr/>
        </p:nvCxnSpPr>
        <p:spPr>
          <a:xfrm>
            <a:off x="11144261" y="1391789"/>
            <a:ext cx="0" cy="3648371"/>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E6F7E7F-FE6F-1BB9-F7D6-A75DCCC9A877}"/>
              </a:ext>
            </a:extLst>
          </p:cNvPr>
          <p:cNvSpPr txBox="1"/>
          <p:nvPr/>
        </p:nvSpPr>
        <p:spPr>
          <a:xfrm>
            <a:off x="10517033" y="906380"/>
            <a:ext cx="1257822" cy="461665"/>
          </a:xfrm>
          <a:prstGeom prst="rect">
            <a:avLst/>
          </a:prstGeom>
          <a:solidFill>
            <a:schemeClr val="bg1"/>
          </a:solidFill>
        </p:spPr>
        <p:txBody>
          <a:bodyPr wrap="square" rtlCol="0">
            <a:spAutoFit/>
          </a:bodyPr>
          <a:lstStyle/>
          <a:p>
            <a:pPr algn="ctr"/>
            <a:r>
              <a:rPr lang="en-US" sz="2400" dirty="0"/>
              <a:t>Biden</a:t>
            </a:r>
          </a:p>
        </p:txBody>
      </p:sp>
      <p:cxnSp>
        <p:nvCxnSpPr>
          <p:cNvPr id="16" name="Straight Connector 15">
            <a:extLst>
              <a:ext uri="{FF2B5EF4-FFF2-40B4-BE49-F238E27FC236}">
                <a16:creationId xmlns:a16="http://schemas.microsoft.com/office/drawing/2014/main" id="{9537BBE1-E7A3-46D1-C1A9-3D70AECDA3EE}"/>
              </a:ext>
            </a:extLst>
          </p:cNvPr>
          <p:cNvCxnSpPr>
            <a:cxnSpLocks/>
          </p:cNvCxnSpPr>
          <p:nvPr/>
        </p:nvCxnSpPr>
        <p:spPr>
          <a:xfrm>
            <a:off x="6996146" y="1307403"/>
            <a:ext cx="0" cy="373383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364DE5C-8E00-D2EF-75A6-CFF8412B6EC5}"/>
              </a:ext>
            </a:extLst>
          </p:cNvPr>
          <p:cNvSpPr txBox="1"/>
          <p:nvPr/>
        </p:nvSpPr>
        <p:spPr>
          <a:xfrm>
            <a:off x="6367235" y="906380"/>
            <a:ext cx="1257822" cy="461665"/>
          </a:xfrm>
          <a:prstGeom prst="rect">
            <a:avLst/>
          </a:prstGeom>
          <a:noFill/>
        </p:spPr>
        <p:txBody>
          <a:bodyPr wrap="square" rtlCol="0">
            <a:spAutoFit/>
          </a:bodyPr>
          <a:lstStyle/>
          <a:p>
            <a:pPr algn="ctr"/>
            <a:r>
              <a:rPr lang="en-US" sz="2400" dirty="0"/>
              <a:t>Obama</a:t>
            </a:r>
          </a:p>
        </p:txBody>
      </p:sp>
      <p:cxnSp>
        <p:nvCxnSpPr>
          <p:cNvPr id="18" name="Straight Connector 17">
            <a:extLst>
              <a:ext uri="{FF2B5EF4-FFF2-40B4-BE49-F238E27FC236}">
                <a16:creationId xmlns:a16="http://schemas.microsoft.com/office/drawing/2014/main" id="{14C37F1E-1C7C-7759-7C92-9B9DB3744C57}"/>
              </a:ext>
            </a:extLst>
          </p:cNvPr>
          <p:cNvCxnSpPr>
            <a:cxnSpLocks/>
          </p:cNvCxnSpPr>
          <p:nvPr/>
        </p:nvCxnSpPr>
        <p:spPr>
          <a:xfrm>
            <a:off x="4292612" y="1289243"/>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77576010-9DD4-1C41-F7AF-969BECA5FCA0}"/>
              </a:ext>
            </a:extLst>
          </p:cNvPr>
          <p:cNvSpPr txBox="1"/>
          <p:nvPr/>
        </p:nvSpPr>
        <p:spPr>
          <a:xfrm>
            <a:off x="3594974" y="877116"/>
            <a:ext cx="1498977" cy="461665"/>
          </a:xfrm>
          <a:prstGeom prst="rect">
            <a:avLst/>
          </a:prstGeom>
          <a:solidFill>
            <a:schemeClr val="bg1"/>
          </a:solidFill>
        </p:spPr>
        <p:txBody>
          <a:bodyPr wrap="square" rtlCol="0">
            <a:spAutoFit/>
          </a:bodyPr>
          <a:lstStyle/>
          <a:p>
            <a:pPr algn="ctr"/>
            <a:r>
              <a:rPr lang="en-US" sz="2400" dirty="0"/>
              <a:t>Bush</a:t>
            </a:r>
          </a:p>
        </p:txBody>
      </p:sp>
      <p:cxnSp>
        <p:nvCxnSpPr>
          <p:cNvPr id="20" name="Straight Connector 19">
            <a:extLst>
              <a:ext uri="{FF2B5EF4-FFF2-40B4-BE49-F238E27FC236}">
                <a16:creationId xmlns:a16="http://schemas.microsoft.com/office/drawing/2014/main" id="{BA3C8094-EA6F-A67C-E04E-2A7338975682}"/>
              </a:ext>
            </a:extLst>
          </p:cNvPr>
          <p:cNvCxnSpPr>
            <a:cxnSpLocks/>
          </p:cNvCxnSpPr>
          <p:nvPr/>
        </p:nvCxnSpPr>
        <p:spPr>
          <a:xfrm>
            <a:off x="1495639" y="1289243"/>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C75D64DD-5D16-133E-DA43-1B1836DA705E}"/>
              </a:ext>
            </a:extLst>
          </p:cNvPr>
          <p:cNvSpPr txBox="1"/>
          <p:nvPr/>
        </p:nvSpPr>
        <p:spPr>
          <a:xfrm>
            <a:off x="87682" y="863898"/>
            <a:ext cx="2243202" cy="461665"/>
          </a:xfrm>
          <a:prstGeom prst="rect">
            <a:avLst/>
          </a:prstGeom>
          <a:solidFill>
            <a:schemeClr val="bg1"/>
          </a:solidFill>
        </p:spPr>
        <p:txBody>
          <a:bodyPr wrap="square" rtlCol="0">
            <a:spAutoFit/>
          </a:bodyPr>
          <a:lstStyle/>
          <a:p>
            <a:pPr algn="ctr"/>
            <a:r>
              <a:rPr lang="en-US" sz="2400" dirty="0"/>
              <a:t> Clinton</a:t>
            </a:r>
          </a:p>
        </p:txBody>
      </p:sp>
      <p:sp>
        <p:nvSpPr>
          <p:cNvPr id="6" name="Oval 5">
            <a:extLst>
              <a:ext uri="{FF2B5EF4-FFF2-40B4-BE49-F238E27FC236}">
                <a16:creationId xmlns:a16="http://schemas.microsoft.com/office/drawing/2014/main" id="{B1BCD205-801A-ADD9-B315-091598FD6A4F}"/>
              </a:ext>
            </a:extLst>
          </p:cNvPr>
          <p:cNvSpPr/>
          <p:nvPr/>
        </p:nvSpPr>
        <p:spPr>
          <a:xfrm>
            <a:off x="718963" y="1737749"/>
            <a:ext cx="457200" cy="3810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23" name="Straight Arrow Connector 22">
            <a:extLst>
              <a:ext uri="{FF2B5EF4-FFF2-40B4-BE49-F238E27FC236}">
                <a16:creationId xmlns:a16="http://schemas.microsoft.com/office/drawing/2014/main" id="{C8245715-8EF9-3730-8852-B0F8A628A777}"/>
              </a:ext>
            </a:extLst>
          </p:cNvPr>
          <p:cNvCxnSpPr>
            <a:cxnSpLocks/>
          </p:cNvCxnSpPr>
          <p:nvPr/>
        </p:nvCxnSpPr>
        <p:spPr>
          <a:xfrm flipH="1" flipV="1">
            <a:off x="1158792" y="1942466"/>
            <a:ext cx="1204320" cy="435427"/>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8BBF4100-5C9E-A6BA-9115-FE854F80F393}"/>
              </a:ext>
            </a:extLst>
          </p:cNvPr>
          <p:cNvGrpSpPr/>
          <p:nvPr/>
        </p:nvGrpSpPr>
        <p:grpSpPr>
          <a:xfrm>
            <a:off x="4546600" y="4580464"/>
            <a:ext cx="6399577" cy="1586600"/>
            <a:chOff x="4546600" y="4580464"/>
            <a:chExt cx="6399577" cy="1586600"/>
          </a:xfrm>
        </p:grpSpPr>
        <p:sp>
          <p:nvSpPr>
            <p:cNvPr id="3" name="TextBox 2">
              <a:extLst>
                <a:ext uri="{FF2B5EF4-FFF2-40B4-BE49-F238E27FC236}">
                  <a16:creationId xmlns:a16="http://schemas.microsoft.com/office/drawing/2014/main" id="{D3F96B12-09A6-9C76-4BD9-11BFE9A28E62}"/>
                </a:ext>
              </a:extLst>
            </p:cNvPr>
            <p:cNvSpPr txBox="1"/>
            <p:nvPr/>
          </p:nvSpPr>
          <p:spPr>
            <a:xfrm>
              <a:off x="7412736" y="5766954"/>
              <a:ext cx="1341120" cy="400110"/>
            </a:xfrm>
            <a:prstGeom prst="rect">
              <a:avLst/>
            </a:prstGeom>
            <a:noFill/>
            <a:ln w="25400">
              <a:solidFill>
                <a:schemeClr val="bg1">
                  <a:lumMod val="65000"/>
                </a:schemeClr>
              </a:solidFill>
            </a:ln>
          </p:spPr>
          <p:txBody>
            <a:bodyPr wrap="square" rtlCol="0">
              <a:spAutoFit/>
            </a:bodyPr>
            <a:lstStyle/>
            <a:p>
              <a:pPr algn="ctr"/>
              <a:r>
                <a:rPr lang="en-US" sz="2000" dirty="0">
                  <a:solidFill>
                    <a:schemeClr val="bg1">
                      <a:lumMod val="50000"/>
                    </a:schemeClr>
                  </a:solidFill>
                </a:rPr>
                <a:t>Recessions</a:t>
              </a:r>
            </a:p>
          </p:txBody>
        </p:sp>
        <p:cxnSp>
          <p:nvCxnSpPr>
            <p:cNvPr id="10" name="Curved Connector 9">
              <a:extLst>
                <a:ext uri="{FF2B5EF4-FFF2-40B4-BE49-F238E27FC236}">
                  <a16:creationId xmlns:a16="http://schemas.microsoft.com/office/drawing/2014/main" id="{41B3928F-3F31-EEC7-BB56-908902ADDB57}"/>
                </a:ext>
              </a:extLst>
            </p:cNvPr>
            <p:cNvCxnSpPr>
              <a:cxnSpLocks/>
            </p:cNvCxnSpPr>
            <p:nvPr/>
          </p:nvCxnSpPr>
          <p:spPr>
            <a:xfrm rot="10800000">
              <a:off x="4546600" y="4580468"/>
              <a:ext cx="2866138" cy="1186490"/>
            </a:xfrm>
            <a:prstGeom prst="curvedConnector3">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7DA5CB6C-0710-D401-645B-3F42DFBE57F5}"/>
                </a:ext>
              </a:extLst>
            </p:cNvPr>
            <p:cNvCxnSpPr>
              <a:cxnSpLocks/>
              <a:stCxn id="3" idx="0"/>
            </p:cNvCxnSpPr>
            <p:nvPr/>
          </p:nvCxnSpPr>
          <p:spPr>
            <a:xfrm rot="16200000" flipV="1">
              <a:off x="7108399" y="4792056"/>
              <a:ext cx="996170" cy="953625"/>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urved Connector 24">
              <a:extLst>
                <a:ext uri="{FF2B5EF4-FFF2-40B4-BE49-F238E27FC236}">
                  <a16:creationId xmlns:a16="http://schemas.microsoft.com/office/drawing/2014/main" id="{E8A8E9A4-EB71-833B-8962-1C2AF2D698B3}"/>
                </a:ext>
              </a:extLst>
            </p:cNvPr>
            <p:cNvCxnSpPr>
              <a:cxnSpLocks/>
            </p:cNvCxnSpPr>
            <p:nvPr/>
          </p:nvCxnSpPr>
          <p:spPr>
            <a:xfrm flipV="1">
              <a:off x="8771880" y="4580464"/>
              <a:ext cx="2174297" cy="1186490"/>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3027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P spid="14" grpId="0" animBg="1"/>
      <p:bldP spid="17" grpId="0"/>
      <p:bldP spid="19" grpId="0" animBg="1"/>
      <p:bldP spid="21" grpId="0" animBg="1"/>
      <p:bldP spid="6" grpId="0" animBg="1"/>
      <p:bldP spid="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3BE96E03-F199-5382-EF04-C0E523CCD59D}"/>
              </a:ext>
            </a:extLst>
          </p:cNvPr>
          <p:cNvGraphicFramePr>
            <a:graphicFrameLocks/>
          </p:cNvGraphicFramePr>
          <p:nvPr/>
        </p:nvGraphicFramePr>
        <p:xfrm>
          <a:off x="3319975" y="1068387"/>
          <a:ext cx="7680960" cy="541681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D1AB2541-9A54-7321-7D3F-0841D834BEBD}"/>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5" name="TextBox 4">
            <a:extLst>
              <a:ext uri="{FF2B5EF4-FFF2-40B4-BE49-F238E27FC236}">
                <a16:creationId xmlns:a16="http://schemas.microsoft.com/office/drawing/2014/main" id="{ADF13271-FBB2-1080-FB25-87928AD80C6F}"/>
              </a:ext>
            </a:extLst>
          </p:cNvPr>
          <p:cNvSpPr txBox="1"/>
          <p:nvPr/>
        </p:nvSpPr>
        <p:spPr>
          <a:xfrm>
            <a:off x="1849997" y="262649"/>
            <a:ext cx="8492005" cy="1200329"/>
          </a:xfrm>
          <a:prstGeom prst="rect">
            <a:avLst/>
          </a:prstGeom>
          <a:noFill/>
        </p:spPr>
        <p:txBody>
          <a:bodyPr wrap="none" rtlCol="0">
            <a:spAutoFit/>
          </a:bodyPr>
          <a:lstStyle/>
          <a:p>
            <a:pPr algn="ctr"/>
            <a:r>
              <a:rPr lang="en-US" sz="3600" dirty="0"/>
              <a:t>Trade Balance / GDP </a:t>
            </a:r>
          </a:p>
          <a:p>
            <a:pPr algn="ctr"/>
            <a:r>
              <a:rPr lang="en-US" sz="3600" dirty="0"/>
              <a:t>of US and It’s Top Ten Trading Partners, 2019</a:t>
            </a:r>
          </a:p>
        </p:txBody>
      </p:sp>
      <p:graphicFrame>
        <p:nvGraphicFramePr>
          <p:cNvPr id="6" name="Table 6">
            <a:extLst>
              <a:ext uri="{FF2B5EF4-FFF2-40B4-BE49-F238E27FC236}">
                <a16:creationId xmlns:a16="http://schemas.microsoft.com/office/drawing/2014/main" id="{6277377E-F5FA-C032-1F91-5CF490231F60}"/>
              </a:ext>
            </a:extLst>
          </p:cNvPr>
          <p:cNvGraphicFramePr>
            <a:graphicFrameLocks noGrp="1"/>
          </p:cNvGraphicFramePr>
          <p:nvPr/>
        </p:nvGraphicFramePr>
        <p:xfrm>
          <a:off x="1849996" y="1551756"/>
          <a:ext cx="7680959" cy="4450080"/>
        </p:xfrm>
        <a:graphic>
          <a:graphicData uri="http://schemas.openxmlformats.org/drawingml/2006/table">
            <a:tbl>
              <a:tblPr firstRow="1" bandRow="1">
                <a:tableStyleId>{5940675A-B579-460E-94D1-54222C63F5DA}</a:tableStyleId>
              </a:tblPr>
              <a:tblGrid>
                <a:gridCol w="1191686">
                  <a:extLst>
                    <a:ext uri="{9D8B030D-6E8A-4147-A177-3AD203B41FA5}">
                      <a16:colId xmlns:a16="http://schemas.microsoft.com/office/drawing/2014/main" val="371455698"/>
                    </a:ext>
                  </a:extLst>
                </a:gridCol>
                <a:gridCol w="1303649">
                  <a:extLst>
                    <a:ext uri="{9D8B030D-6E8A-4147-A177-3AD203B41FA5}">
                      <a16:colId xmlns:a16="http://schemas.microsoft.com/office/drawing/2014/main" val="1983772515"/>
                    </a:ext>
                  </a:extLst>
                </a:gridCol>
                <a:gridCol w="5185624">
                  <a:extLst>
                    <a:ext uri="{9D8B030D-6E8A-4147-A177-3AD203B41FA5}">
                      <a16:colId xmlns:a16="http://schemas.microsoft.com/office/drawing/2014/main" val="1792403303"/>
                    </a:ext>
                  </a:extLst>
                </a:gridCol>
              </a:tblGrid>
              <a:tr h="370840">
                <a:tc>
                  <a:txBody>
                    <a:bodyPr/>
                    <a:lstStyle/>
                    <a:p>
                      <a:r>
                        <a:rPr lang="en-US" dirty="0"/>
                        <a:t>US</a:t>
                      </a:r>
                    </a:p>
                  </a:txBody>
                  <a:tcPr/>
                </a:tc>
                <a:tc>
                  <a:txBody>
                    <a:bodyPr/>
                    <a:lstStyle/>
                    <a:p>
                      <a:pPr algn="ctr"/>
                      <a:r>
                        <a:rPr lang="en-US" dirty="0"/>
                        <a:t>Trade w US</a:t>
                      </a:r>
                    </a:p>
                  </a:txBody>
                  <a:tcPr anchor="ctr"/>
                </a:tc>
                <a:tc>
                  <a:txBody>
                    <a:bodyPr/>
                    <a:lstStyle/>
                    <a:p>
                      <a:pPr algn="ctr"/>
                      <a:endParaRPr lang="en-US" dirty="0"/>
                    </a:p>
                  </a:txBody>
                  <a:tcPr anchor="ctr"/>
                </a:tc>
                <a:extLst>
                  <a:ext uri="{0D108BD9-81ED-4DB2-BD59-A6C34878D82A}">
                    <a16:rowId xmlns:a16="http://schemas.microsoft.com/office/drawing/2014/main" val="2293525545"/>
                  </a:ext>
                </a:extLst>
              </a:tr>
              <a:tr h="370840">
                <a:tc>
                  <a:txBody>
                    <a:bodyPr/>
                    <a:lstStyle/>
                    <a:p>
                      <a:endParaRPr lang="en-US" dirty="0"/>
                    </a:p>
                  </a:txBody>
                  <a:tcPr/>
                </a:tc>
                <a:tc>
                  <a:txBody>
                    <a:bodyPr/>
                    <a:lstStyle/>
                    <a:p>
                      <a:pPr algn="ctr"/>
                      <a:r>
                        <a:rPr lang="en-US" dirty="0"/>
                        <a:t>$ billions</a:t>
                      </a:r>
                    </a:p>
                  </a:txBody>
                  <a:tcPr anchor="ctr"/>
                </a:tc>
                <a:tc>
                  <a:txBody>
                    <a:bodyPr/>
                    <a:lstStyle/>
                    <a:p>
                      <a:pPr algn="ctr"/>
                      <a:endParaRPr lang="en-US" dirty="0"/>
                    </a:p>
                  </a:txBody>
                  <a:tcPr anchor="ctr"/>
                </a:tc>
                <a:extLst>
                  <a:ext uri="{0D108BD9-81ED-4DB2-BD59-A6C34878D82A}">
                    <a16:rowId xmlns:a16="http://schemas.microsoft.com/office/drawing/2014/main" val="2211302987"/>
                  </a:ext>
                </a:extLst>
              </a:tr>
              <a:tr h="370840">
                <a:tc>
                  <a:txBody>
                    <a:bodyPr/>
                    <a:lstStyle/>
                    <a:p>
                      <a:r>
                        <a:rPr lang="en-US" dirty="0"/>
                        <a:t>Canada</a:t>
                      </a:r>
                    </a:p>
                  </a:txBody>
                  <a:tcPr/>
                </a:tc>
                <a:tc>
                  <a:txBody>
                    <a:bodyPr/>
                    <a:lstStyle/>
                    <a:p>
                      <a:pPr algn="ctr" fontAlgn="b"/>
                      <a:r>
                        <a:rPr lang="en-US" sz="1800" b="0" i="0" u="none" strike="noStrike" dirty="0">
                          <a:solidFill>
                            <a:srgbClr val="000000"/>
                          </a:solidFill>
                          <a:effectLst/>
                          <a:latin typeface="Calibri" panose="020F0502020204030204" pitchFamily="34" charset="0"/>
                        </a:rPr>
                        <a:t>619.0</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73317703"/>
                  </a:ext>
                </a:extLst>
              </a:tr>
              <a:tr h="370840">
                <a:tc>
                  <a:txBody>
                    <a:bodyPr/>
                    <a:lstStyle/>
                    <a:p>
                      <a:r>
                        <a:rPr lang="en-US" dirty="0"/>
                        <a:t>Mexico</a:t>
                      </a:r>
                    </a:p>
                  </a:txBody>
                  <a:tcPr/>
                </a:tc>
                <a:tc>
                  <a:txBody>
                    <a:bodyPr/>
                    <a:lstStyle/>
                    <a:p>
                      <a:pPr algn="ctr" fontAlgn="b"/>
                      <a:r>
                        <a:rPr lang="en-US" sz="1800" b="0" i="0" u="none" strike="noStrike">
                          <a:solidFill>
                            <a:srgbClr val="000000"/>
                          </a:solidFill>
                          <a:effectLst/>
                          <a:latin typeface="Calibri" panose="020F0502020204030204" pitchFamily="34" charset="0"/>
                        </a:rPr>
                        <a:t>617.7</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45051762"/>
                  </a:ext>
                </a:extLst>
              </a:tr>
              <a:tr h="370840">
                <a:tc>
                  <a:txBody>
                    <a:bodyPr/>
                    <a:lstStyle/>
                    <a:p>
                      <a:r>
                        <a:rPr lang="en-US" dirty="0"/>
                        <a:t>China</a:t>
                      </a:r>
                    </a:p>
                  </a:txBody>
                  <a:tcPr/>
                </a:tc>
                <a:tc>
                  <a:txBody>
                    <a:bodyPr/>
                    <a:lstStyle/>
                    <a:p>
                      <a:pPr algn="ctr" fontAlgn="b"/>
                      <a:r>
                        <a:rPr lang="en-US" sz="1800" b="0" i="0" u="none" strike="noStrike" dirty="0">
                          <a:solidFill>
                            <a:srgbClr val="000000"/>
                          </a:solidFill>
                          <a:effectLst/>
                          <a:latin typeface="Calibri" panose="020F0502020204030204" pitchFamily="34" charset="0"/>
                        </a:rPr>
                        <a:t>579.1</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58274029"/>
                  </a:ext>
                </a:extLst>
              </a:tr>
              <a:tr h="370840">
                <a:tc>
                  <a:txBody>
                    <a:bodyPr/>
                    <a:lstStyle/>
                    <a:p>
                      <a:r>
                        <a:rPr lang="en-US" dirty="0"/>
                        <a:t>Japan</a:t>
                      </a:r>
                    </a:p>
                  </a:txBody>
                  <a:tcPr/>
                </a:tc>
                <a:tc>
                  <a:txBody>
                    <a:bodyPr/>
                    <a:lstStyle/>
                    <a:p>
                      <a:pPr algn="ctr" fontAlgn="b"/>
                      <a:r>
                        <a:rPr lang="en-US" sz="1800" b="0" i="0" u="none" strike="noStrike">
                          <a:solidFill>
                            <a:srgbClr val="000000"/>
                          </a:solidFill>
                          <a:effectLst/>
                          <a:latin typeface="Calibri" panose="020F0502020204030204" pitchFamily="34" charset="0"/>
                        </a:rPr>
                        <a:t>221.6</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08012471"/>
                  </a:ext>
                </a:extLst>
              </a:tr>
              <a:tr h="370840">
                <a:tc>
                  <a:txBody>
                    <a:bodyPr/>
                    <a:lstStyle/>
                    <a:p>
                      <a:r>
                        <a:rPr lang="en-US" dirty="0"/>
                        <a:t>Germany</a:t>
                      </a:r>
                    </a:p>
                  </a:txBody>
                  <a:tcPr/>
                </a:tc>
                <a:tc>
                  <a:txBody>
                    <a:bodyPr/>
                    <a:lstStyle/>
                    <a:p>
                      <a:pPr algn="ctr" fontAlgn="b"/>
                      <a:r>
                        <a:rPr lang="en-US" sz="1800" b="0" i="0" u="none" strike="noStrike">
                          <a:solidFill>
                            <a:srgbClr val="000000"/>
                          </a:solidFill>
                          <a:effectLst/>
                          <a:latin typeface="Calibri" panose="020F0502020204030204" pitchFamily="34" charset="0"/>
                        </a:rPr>
                        <a:t>189.7</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16637351"/>
                  </a:ext>
                </a:extLst>
              </a:tr>
              <a:tr h="370840">
                <a:tc>
                  <a:txBody>
                    <a:bodyPr/>
                    <a:lstStyle/>
                    <a:p>
                      <a:r>
                        <a:rPr lang="en-US" dirty="0"/>
                        <a:t>S. Korea</a:t>
                      </a:r>
                    </a:p>
                  </a:txBody>
                  <a:tcPr/>
                </a:tc>
                <a:tc>
                  <a:txBody>
                    <a:bodyPr/>
                    <a:lstStyle/>
                    <a:p>
                      <a:pPr algn="ctr" fontAlgn="b"/>
                      <a:r>
                        <a:rPr lang="en-US" sz="1800" b="0" i="0" u="none" strike="noStrike">
                          <a:solidFill>
                            <a:srgbClr val="000000"/>
                          </a:solidFill>
                          <a:effectLst/>
                          <a:latin typeface="Calibri" panose="020F0502020204030204" pitchFamily="34" charset="0"/>
                        </a:rPr>
                        <a:t>136.8</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66096055"/>
                  </a:ext>
                </a:extLst>
              </a:tr>
              <a:tr h="370840">
                <a:tc>
                  <a:txBody>
                    <a:bodyPr/>
                    <a:lstStyle/>
                    <a:p>
                      <a:r>
                        <a:rPr lang="en-US" dirty="0"/>
                        <a:t>UK</a:t>
                      </a:r>
                    </a:p>
                  </a:txBody>
                  <a:tcPr/>
                </a:tc>
                <a:tc>
                  <a:txBody>
                    <a:bodyPr/>
                    <a:lstStyle/>
                    <a:p>
                      <a:pPr algn="ctr" fontAlgn="b"/>
                      <a:r>
                        <a:rPr lang="en-US" sz="1800" b="0" i="0" u="none" strike="noStrike">
                          <a:solidFill>
                            <a:srgbClr val="000000"/>
                          </a:solidFill>
                          <a:effectLst/>
                          <a:latin typeface="Calibri" panose="020F0502020204030204" pitchFamily="34" charset="0"/>
                        </a:rPr>
                        <a:t>133.2</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02864527"/>
                  </a:ext>
                </a:extLst>
              </a:tr>
              <a:tr h="370840">
                <a:tc>
                  <a:txBody>
                    <a:bodyPr/>
                    <a:lstStyle/>
                    <a:p>
                      <a:r>
                        <a:rPr lang="en-US" dirty="0"/>
                        <a:t>France</a:t>
                      </a:r>
                    </a:p>
                  </a:txBody>
                  <a:tcPr/>
                </a:tc>
                <a:tc>
                  <a:txBody>
                    <a:bodyPr/>
                    <a:lstStyle/>
                    <a:p>
                      <a:pPr algn="ctr" fontAlgn="b"/>
                      <a:r>
                        <a:rPr lang="en-US" sz="1800" b="0" i="0" u="none" strike="noStrike">
                          <a:solidFill>
                            <a:srgbClr val="000000"/>
                          </a:solidFill>
                          <a:effectLst/>
                          <a:latin typeface="Calibri" panose="020F0502020204030204" pitchFamily="34" charset="0"/>
                        </a:rPr>
                        <a:t>97.2</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09802733"/>
                  </a:ext>
                </a:extLst>
              </a:tr>
              <a:tr h="370840">
                <a:tc>
                  <a:txBody>
                    <a:bodyPr/>
                    <a:lstStyle/>
                    <a:p>
                      <a:r>
                        <a:rPr lang="en-US" dirty="0"/>
                        <a:t>India</a:t>
                      </a:r>
                    </a:p>
                  </a:txBody>
                  <a:tcPr/>
                </a:tc>
                <a:tc>
                  <a:txBody>
                    <a:bodyPr/>
                    <a:lstStyle/>
                    <a:p>
                      <a:pPr algn="ctr" fontAlgn="b"/>
                      <a:r>
                        <a:rPr lang="en-US" sz="1800" b="0" i="0" u="none" strike="noStrike">
                          <a:solidFill>
                            <a:srgbClr val="000000"/>
                          </a:solidFill>
                          <a:effectLst/>
                          <a:latin typeface="Calibri" panose="020F0502020204030204" pitchFamily="34" charset="0"/>
                        </a:rPr>
                        <a:t>94.3</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23128370"/>
                  </a:ext>
                </a:extLst>
              </a:tr>
              <a:tr h="370840">
                <a:tc>
                  <a:txBody>
                    <a:bodyPr/>
                    <a:lstStyle/>
                    <a:p>
                      <a:r>
                        <a:rPr lang="en-US" dirty="0"/>
                        <a:t>Italy</a:t>
                      </a:r>
                    </a:p>
                  </a:txBody>
                  <a:tcPr/>
                </a:tc>
                <a:tc>
                  <a:txBody>
                    <a:bodyPr/>
                    <a:lstStyle/>
                    <a:p>
                      <a:pPr algn="ctr" fontAlgn="b"/>
                      <a:r>
                        <a:rPr lang="en-US" sz="1800" b="0" i="0" u="none" strike="noStrike" dirty="0">
                          <a:solidFill>
                            <a:srgbClr val="000000"/>
                          </a:solidFill>
                          <a:effectLst/>
                          <a:latin typeface="Calibri" panose="020F0502020204030204" pitchFamily="34" charset="0"/>
                        </a:rPr>
                        <a:t>82.5</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08748590"/>
                  </a:ext>
                </a:extLst>
              </a:tr>
            </a:tbl>
          </a:graphicData>
        </a:graphic>
      </p:graphicFrame>
      <p:sp>
        <p:nvSpPr>
          <p:cNvPr id="7" name="TextBox 6">
            <a:extLst>
              <a:ext uri="{FF2B5EF4-FFF2-40B4-BE49-F238E27FC236}">
                <a16:creationId xmlns:a16="http://schemas.microsoft.com/office/drawing/2014/main" id="{4B5AE158-8155-D281-75EA-5F9653D860E6}"/>
              </a:ext>
            </a:extLst>
          </p:cNvPr>
          <p:cNvSpPr txBox="1"/>
          <p:nvPr/>
        </p:nvSpPr>
        <p:spPr>
          <a:xfrm>
            <a:off x="250990" y="3139514"/>
            <a:ext cx="1492468" cy="2862322"/>
          </a:xfrm>
          <a:prstGeom prst="rect">
            <a:avLst/>
          </a:prstGeom>
          <a:noFill/>
        </p:spPr>
        <p:txBody>
          <a:bodyPr wrap="square" rtlCol="0">
            <a:spAutoFit/>
          </a:bodyPr>
          <a:lstStyle/>
          <a:p>
            <a:r>
              <a:rPr lang="en-US" dirty="0"/>
              <a:t>Source:</a:t>
            </a:r>
          </a:p>
          <a:p>
            <a:r>
              <a:rPr lang="en-US" dirty="0"/>
              <a:t>IMF </a:t>
            </a:r>
            <a:r>
              <a:rPr lang="en-US" i="1" dirty="0"/>
              <a:t>International Financial Statistics</a:t>
            </a:r>
          </a:p>
          <a:p>
            <a:endParaRPr lang="en-US" i="1" dirty="0"/>
          </a:p>
          <a:p>
            <a:r>
              <a:rPr lang="en-US" dirty="0"/>
              <a:t>Trade balance includes goods and services</a:t>
            </a:r>
          </a:p>
        </p:txBody>
      </p:sp>
      <p:sp>
        <p:nvSpPr>
          <p:cNvPr id="2" name="TextBox 1">
            <a:extLst>
              <a:ext uri="{FF2B5EF4-FFF2-40B4-BE49-F238E27FC236}">
                <a16:creationId xmlns:a16="http://schemas.microsoft.com/office/drawing/2014/main" id="{706459B0-0D7B-BE1F-A187-66960C00A9B5}"/>
              </a:ext>
            </a:extLst>
          </p:cNvPr>
          <p:cNvSpPr txBox="1"/>
          <p:nvPr/>
        </p:nvSpPr>
        <p:spPr>
          <a:xfrm>
            <a:off x="6095999" y="1551756"/>
            <a:ext cx="3417570" cy="369332"/>
          </a:xfrm>
          <a:prstGeom prst="rect">
            <a:avLst/>
          </a:prstGeom>
          <a:noFill/>
        </p:spPr>
        <p:txBody>
          <a:bodyPr wrap="square" rtlCol="0">
            <a:spAutoFit/>
          </a:bodyPr>
          <a:lstStyle/>
          <a:p>
            <a:r>
              <a:rPr lang="en-US" dirty="0">
                <a:solidFill>
                  <a:srgbClr val="0C4C88"/>
                </a:solidFill>
              </a:rPr>
              <a:t>= 2.7% (grew to 3.7% in 2021)</a:t>
            </a:r>
          </a:p>
        </p:txBody>
      </p:sp>
    </p:spTree>
    <p:extLst>
      <p:ext uri="{BB962C8B-B14F-4D97-AF65-F5344CB8AC3E}">
        <p14:creationId xmlns:p14="http://schemas.microsoft.com/office/powerpoint/2010/main" val="4149168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AB2541-9A54-7321-7D3F-0841D834BEBD}"/>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5" name="TextBox 4">
            <a:extLst>
              <a:ext uri="{FF2B5EF4-FFF2-40B4-BE49-F238E27FC236}">
                <a16:creationId xmlns:a16="http://schemas.microsoft.com/office/drawing/2014/main" id="{ADF13271-FBB2-1080-FB25-87928AD80C6F}"/>
              </a:ext>
            </a:extLst>
          </p:cNvPr>
          <p:cNvSpPr txBox="1"/>
          <p:nvPr/>
        </p:nvSpPr>
        <p:spPr>
          <a:xfrm>
            <a:off x="3811624" y="262649"/>
            <a:ext cx="4568751" cy="1200329"/>
          </a:xfrm>
          <a:prstGeom prst="rect">
            <a:avLst/>
          </a:prstGeom>
          <a:noFill/>
        </p:spPr>
        <p:txBody>
          <a:bodyPr wrap="none" rtlCol="0">
            <a:spAutoFit/>
          </a:bodyPr>
          <a:lstStyle/>
          <a:p>
            <a:pPr algn="ctr"/>
            <a:r>
              <a:rPr lang="en-US" sz="3600" dirty="0"/>
              <a:t>Trade Balance / GDP </a:t>
            </a:r>
          </a:p>
          <a:p>
            <a:pPr algn="ctr"/>
            <a:r>
              <a:rPr lang="en-US" sz="3600" dirty="0"/>
              <a:t>Sample countries, 2019</a:t>
            </a:r>
          </a:p>
        </p:txBody>
      </p:sp>
      <p:graphicFrame>
        <p:nvGraphicFramePr>
          <p:cNvPr id="6" name="Table 6">
            <a:extLst>
              <a:ext uri="{FF2B5EF4-FFF2-40B4-BE49-F238E27FC236}">
                <a16:creationId xmlns:a16="http://schemas.microsoft.com/office/drawing/2014/main" id="{6277377E-F5FA-C032-1F91-5CF490231F60}"/>
              </a:ext>
            </a:extLst>
          </p:cNvPr>
          <p:cNvGraphicFramePr>
            <a:graphicFrameLocks noGrp="1"/>
          </p:cNvGraphicFramePr>
          <p:nvPr/>
        </p:nvGraphicFramePr>
        <p:xfrm>
          <a:off x="4848331" y="1676400"/>
          <a:ext cx="2495335" cy="4450080"/>
        </p:xfrm>
        <a:graphic>
          <a:graphicData uri="http://schemas.openxmlformats.org/drawingml/2006/table">
            <a:tbl>
              <a:tblPr firstRow="1" bandRow="1">
                <a:tableStyleId>{5940675A-B579-460E-94D1-54222C63F5DA}</a:tableStyleId>
              </a:tblPr>
              <a:tblGrid>
                <a:gridCol w="1274204">
                  <a:extLst>
                    <a:ext uri="{9D8B030D-6E8A-4147-A177-3AD203B41FA5}">
                      <a16:colId xmlns:a16="http://schemas.microsoft.com/office/drawing/2014/main" val="371455698"/>
                    </a:ext>
                  </a:extLst>
                </a:gridCol>
                <a:gridCol w="1221131">
                  <a:extLst>
                    <a:ext uri="{9D8B030D-6E8A-4147-A177-3AD203B41FA5}">
                      <a16:colId xmlns:a16="http://schemas.microsoft.com/office/drawing/2014/main" val="1983772515"/>
                    </a:ext>
                  </a:extLst>
                </a:gridCol>
              </a:tblGrid>
              <a:tr h="370840">
                <a:tc>
                  <a:txBody>
                    <a:bodyPr/>
                    <a:lstStyle/>
                    <a:p>
                      <a:r>
                        <a:rPr lang="en-US" dirty="0"/>
                        <a:t>Singapore</a:t>
                      </a:r>
                    </a:p>
                  </a:txBody>
                  <a:tcPr/>
                </a:tc>
                <a:tc>
                  <a:txBody>
                    <a:bodyPr/>
                    <a:lstStyle/>
                    <a:p>
                      <a:pPr algn="ctr"/>
                      <a:r>
                        <a:rPr lang="en-US" dirty="0"/>
                        <a:t>36.9 %</a:t>
                      </a:r>
                    </a:p>
                  </a:txBody>
                  <a:tcPr anchor="ctr"/>
                </a:tc>
                <a:extLst>
                  <a:ext uri="{0D108BD9-81ED-4DB2-BD59-A6C34878D82A}">
                    <a16:rowId xmlns:a16="http://schemas.microsoft.com/office/drawing/2014/main" val="2293525545"/>
                  </a:ext>
                </a:extLst>
              </a:tr>
              <a:tr h="370840">
                <a:tc>
                  <a:txBody>
                    <a:bodyPr/>
                    <a:lstStyle/>
                    <a:p>
                      <a:r>
                        <a:rPr lang="en-US" dirty="0"/>
                        <a:t>Ireland</a:t>
                      </a:r>
                    </a:p>
                  </a:txBody>
                  <a:tcPr/>
                </a:tc>
                <a:tc>
                  <a:txBody>
                    <a:bodyPr/>
                    <a:lstStyle/>
                    <a:p>
                      <a:pPr algn="ctr"/>
                      <a:r>
                        <a:rPr lang="en-US" dirty="0"/>
                        <a:t>12.4%</a:t>
                      </a:r>
                    </a:p>
                  </a:txBody>
                  <a:tcPr anchor="ctr"/>
                </a:tc>
                <a:extLst>
                  <a:ext uri="{0D108BD9-81ED-4DB2-BD59-A6C34878D82A}">
                    <a16:rowId xmlns:a16="http://schemas.microsoft.com/office/drawing/2014/main" val="2211302987"/>
                  </a:ext>
                </a:extLst>
              </a:tr>
              <a:tr h="370840">
                <a:tc>
                  <a:txBody>
                    <a:bodyPr/>
                    <a:lstStyle/>
                    <a:p>
                      <a:r>
                        <a:rPr lang="en-US" dirty="0"/>
                        <a:t>Switzerland</a:t>
                      </a:r>
                    </a:p>
                  </a:txBody>
                  <a:tcPr/>
                </a:tc>
                <a:tc>
                  <a:txBody>
                    <a:bodyPr/>
                    <a:lstStyle/>
                    <a:p>
                      <a:pPr algn="ctr" fontAlgn="b"/>
                      <a:r>
                        <a:rPr lang="en-US" sz="1800" b="0" i="0" u="none" strike="noStrike" dirty="0">
                          <a:solidFill>
                            <a:srgbClr val="000000"/>
                          </a:solidFill>
                          <a:effectLst/>
                          <a:latin typeface="Calibri" panose="020F0502020204030204" pitchFamily="34" charset="0"/>
                        </a:rPr>
                        <a:t>9.8%</a:t>
                      </a:r>
                    </a:p>
                  </a:txBody>
                  <a:tcPr marL="9525" marR="9525" marT="9525" marB="0" anchor="ctr"/>
                </a:tc>
                <a:extLst>
                  <a:ext uri="{0D108BD9-81ED-4DB2-BD59-A6C34878D82A}">
                    <a16:rowId xmlns:a16="http://schemas.microsoft.com/office/drawing/2014/main" val="3573317703"/>
                  </a:ext>
                </a:extLst>
              </a:tr>
              <a:tr h="370840">
                <a:tc>
                  <a:txBody>
                    <a:bodyPr/>
                    <a:lstStyle/>
                    <a:p>
                      <a:r>
                        <a:rPr lang="en-US" dirty="0"/>
                        <a:t>Germany</a:t>
                      </a:r>
                    </a:p>
                  </a:txBody>
                  <a:tcPr/>
                </a:tc>
                <a:tc>
                  <a:txBody>
                    <a:bodyPr/>
                    <a:lstStyle/>
                    <a:p>
                      <a:pPr algn="ctr" fontAlgn="b"/>
                      <a:r>
                        <a:rPr lang="en-US" sz="1800" b="0" i="0" u="none" strike="noStrike" dirty="0">
                          <a:solidFill>
                            <a:srgbClr val="000000"/>
                          </a:solidFill>
                          <a:effectLst/>
                          <a:latin typeface="Calibri" panose="020F0502020204030204" pitchFamily="34" charset="0"/>
                        </a:rPr>
                        <a:t>5.7%</a:t>
                      </a:r>
                    </a:p>
                  </a:txBody>
                  <a:tcPr marL="9525" marR="9525" marT="9525" marB="0" anchor="ctr"/>
                </a:tc>
                <a:extLst>
                  <a:ext uri="{0D108BD9-81ED-4DB2-BD59-A6C34878D82A}">
                    <a16:rowId xmlns:a16="http://schemas.microsoft.com/office/drawing/2014/main" val="3245051762"/>
                  </a:ext>
                </a:extLst>
              </a:tr>
              <a:tr h="370840">
                <a:tc>
                  <a:txBody>
                    <a:bodyPr/>
                    <a:lstStyle/>
                    <a:p>
                      <a:r>
                        <a:rPr lang="en-US" dirty="0"/>
                        <a:t>China</a:t>
                      </a:r>
                    </a:p>
                  </a:txBody>
                  <a:tcPr/>
                </a:tc>
                <a:tc>
                  <a:txBody>
                    <a:bodyPr/>
                    <a:lstStyle/>
                    <a:p>
                      <a:pPr algn="ctr" fontAlgn="b"/>
                      <a:r>
                        <a:rPr lang="en-US" sz="1800" b="0" i="0" u="none" strike="noStrike" dirty="0">
                          <a:solidFill>
                            <a:srgbClr val="000000"/>
                          </a:solidFill>
                          <a:effectLst/>
                          <a:latin typeface="Calibri" panose="020F0502020204030204" pitchFamily="34" charset="0"/>
                        </a:rPr>
                        <a:t>0.9%</a:t>
                      </a:r>
                    </a:p>
                  </a:txBody>
                  <a:tcPr marL="9525" marR="9525" marT="9525" marB="0" anchor="ctr"/>
                </a:tc>
                <a:extLst>
                  <a:ext uri="{0D108BD9-81ED-4DB2-BD59-A6C34878D82A}">
                    <a16:rowId xmlns:a16="http://schemas.microsoft.com/office/drawing/2014/main" val="958274029"/>
                  </a:ext>
                </a:extLst>
              </a:tr>
              <a:tr h="370840">
                <a:tc>
                  <a:txBody>
                    <a:bodyPr/>
                    <a:lstStyle/>
                    <a:p>
                      <a:r>
                        <a:rPr lang="en-US" dirty="0"/>
                        <a:t>Japan</a:t>
                      </a:r>
                    </a:p>
                  </a:txBody>
                  <a:tcPr/>
                </a:tc>
                <a:tc>
                  <a:txBody>
                    <a:bodyPr/>
                    <a:lstStyle/>
                    <a:p>
                      <a:pPr algn="ctr" fontAlgn="b"/>
                      <a:r>
                        <a:rPr lang="en-US" sz="1800" b="0" i="0" u="none" strike="noStrike" dirty="0">
                          <a:solidFill>
                            <a:srgbClr val="000000"/>
                          </a:solidFill>
                          <a:effectLst/>
                          <a:latin typeface="Calibri" panose="020F0502020204030204" pitchFamily="34" charset="0"/>
                        </a:rPr>
                        <a:t>–0.2%</a:t>
                      </a:r>
                    </a:p>
                  </a:txBody>
                  <a:tcPr marL="9525" marR="9525" marT="9525" marB="0" anchor="ctr"/>
                </a:tc>
                <a:extLst>
                  <a:ext uri="{0D108BD9-81ED-4DB2-BD59-A6C34878D82A}">
                    <a16:rowId xmlns:a16="http://schemas.microsoft.com/office/drawing/2014/main" val="4108012471"/>
                  </a:ext>
                </a:extLst>
              </a:tr>
              <a:tr h="370840">
                <a:tc>
                  <a:txBody>
                    <a:bodyPr/>
                    <a:lstStyle/>
                    <a:p>
                      <a:r>
                        <a:rPr lang="en-US" dirty="0"/>
                        <a:t>US</a:t>
                      </a:r>
                    </a:p>
                  </a:txBody>
                  <a:tcPr/>
                </a:tc>
                <a:tc>
                  <a:txBody>
                    <a:bodyPr/>
                    <a:lstStyle/>
                    <a:p>
                      <a:pPr algn="ctr" fontAlgn="b"/>
                      <a:r>
                        <a:rPr lang="en-US" sz="1800" b="0" i="0" u="none" strike="noStrike" dirty="0">
                          <a:solidFill>
                            <a:srgbClr val="000000"/>
                          </a:solidFill>
                          <a:effectLst/>
                          <a:latin typeface="Calibri" panose="020F0502020204030204" pitchFamily="34" charset="0"/>
                        </a:rPr>
                        <a:t>–2.7%</a:t>
                      </a:r>
                    </a:p>
                  </a:txBody>
                  <a:tcPr marL="9525" marR="9525" marT="9525" marB="0" anchor="ctr"/>
                </a:tc>
                <a:extLst>
                  <a:ext uri="{0D108BD9-81ED-4DB2-BD59-A6C34878D82A}">
                    <a16:rowId xmlns:a16="http://schemas.microsoft.com/office/drawing/2014/main" val="3016637351"/>
                  </a:ext>
                </a:extLst>
              </a:tr>
              <a:tr h="370840">
                <a:tc>
                  <a:txBody>
                    <a:bodyPr/>
                    <a:lstStyle/>
                    <a:p>
                      <a:r>
                        <a:rPr lang="en-US" dirty="0"/>
                        <a:t>Romania</a:t>
                      </a:r>
                    </a:p>
                  </a:txBody>
                  <a:tcPr/>
                </a:tc>
                <a:tc>
                  <a:txBody>
                    <a:bodyPr/>
                    <a:lstStyle/>
                    <a:p>
                      <a:pPr algn="ctr" fontAlgn="b"/>
                      <a:r>
                        <a:rPr lang="en-US" sz="1800" b="0" i="0" u="none" strike="noStrike" dirty="0">
                          <a:solidFill>
                            <a:srgbClr val="000000"/>
                          </a:solidFill>
                          <a:effectLst/>
                          <a:latin typeface="Calibri" panose="020F0502020204030204" pitchFamily="34" charset="0"/>
                        </a:rPr>
                        <a:t>–4.1%</a:t>
                      </a:r>
                    </a:p>
                  </a:txBody>
                  <a:tcPr marL="9525" marR="9525" marT="9525" marB="0" anchor="ctr"/>
                </a:tc>
                <a:extLst>
                  <a:ext uri="{0D108BD9-81ED-4DB2-BD59-A6C34878D82A}">
                    <a16:rowId xmlns:a16="http://schemas.microsoft.com/office/drawing/2014/main" val="1133062807"/>
                  </a:ext>
                </a:extLst>
              </a:tr>
              <a:tr h="370840">
                <a:tc>
                  <a:txBody>
                    <a:bodyPr/>
                    <a:lstStyle/>
                    <a:p>
                      <a:r>
                        <a:rPr lang="en-US" dirty="0"/>
                        <a:t>Ukraine</a:t>
                      </a:r>
                    </a:p>
                  </a:txBody>
                  <a:tcPr/>
                </a:tc>
                <a:tc>
                  <a:txBody>
                    <a:bodyPr/>
                    <a:lstStyle/>
                    <a:p>
                      <a:pPr algn="ctr" fontAlgn="b"/>
                      <a:r>
                        <a:rPr lang="en-US" sz="1800" b="0" i="0" u="none" strike="noStrike" dirty="0">
                          <a:solidFill>
                            <a:srgbClr val="000000"/>
                          </a:solidFill>
                          <a:effectLst/>
                          <a:latin typeface="Calibri" panose="020F0502020204030204" pitchFamily="34" charset="0"/>
                        </a:rPr>
                        <a:t>–8.1%</a:t>
                      </a:r>
                    </a:p>
                  </a:txBody>
                  <a:tcPr marL="9525" marR="9525" marT="9525" marB="0" anchor="ctr"/>
                </a:tc>
                <a:extLst>
                  <a:ext uri="{0D108BD9-81ED-4DB2-BD59-A6C34878D82A}">
                    <a16:rowId xmlns:a16="http://schemas.microsoft.com/office/drawing/2014/main" val="2844108200"/>
                  </a:ext>
                </a:extLst>
              </a:tr>
              <a:tr h="370840">
                <a:tc>
                  <a:txBody>
                    <a:bodyPr/>
                    <a:lstStyle/>
                    <a:p>
                      <a:r>
                        <a:rPr lang="en-US" dirty="0"/>
                        <a:t>Philippines</a:t>
                      </a:r>
                    </a:p>
                  </a:txBody>
                  <a:tcPr/>
                </a:tc>
                <a:tc>
                  <a:txBody>
                    <a:bodyPr/>
                    <a:lstStyle/>
                    <a:p>
                      <a:pPr algn="ctr" fontAlgn="b"/>
                      <a:r>
                        <a:rPr lang="en-US" sz="1800" b="0" i="0" u="none" strike="noStrike" dirty="0">
                          <a:solidFill>
                            <a:srgbClr val="000000"/>
                          </a:solidFill>
                          <a:effectLst/>
                          <a:latin typeface="Calibri" panose="020F0502020204030204" pitchFamily="34" charset="0"/>
                        </a:rPr>
                        <a:t>–9.6%</a:t>
                      </a:r>
                    </a:p>
                  </a:txBody>
                  <a:tcPr marL="9525" marR="9525" marT="9525" marB="0" anchor="ctr"/>
                </a:tc>
                <a:extLst>
                  <a:ext uri="{0D108BD9-81ED-4DB2-BD59-A6C34878D82A}">
                    <a16:rowId xmlns:a16="http://schemas.microsoft.com/office/drawing/2014/main" val="2866096055"/>
                  </a:ext>
                </a:extLst>
              </a:tr>
              <a:tr h="370840">
                <a:tc>
                  <a:txBody>
                    <a:bodyPr/>
                    <a:lstStyle/>
                    <a:p>
                      <a:r>
                        <a:rPr lang="en-US" dirty="0"/>
                        <a:t>Haiti</a:t>
                      </a:r>
                    </a:p>
                  </a:txBody>
                  <a:tcPr/>
                </a:tc>
                <a:tc>
                  <a:txBody>
                    <a:bodyPr/>
                    <a:lstStyle/>
                    <a:p>
                      <a:pPr algn="ctr" fontAlgn="b"/>
                      <a:r>
                        <a:rPr lang="en-US" sz="1800" b="0" i="0" u="none" strike="noStrike" dirty="0">
                          <a:solidFill>
                            <a:srgbClr val="000000"/>
                          </a:solidFill>
                          <a:effectLst/>
                          <a:latin typeface="Calibri" panose="020F0502020204030204" pitchFamily="34" charset="0"/>
                        </a:rPr>
                        <a:t>–24.5%</a:t>
                      </a:r>
                    </a:p>
                  </a:txBody>
                  <a:tcPr marL="9525" marR="9525" marT="9525" marB="0" anchor="ctr"/>
                </a:tc>
                <a:extLst>
                  <a:ext uri="{0D108BD9-81ED-4DB2-BD59-A6C34878D82A}">
                    <a16:rowId xmlns:a16="http://schemas.microsoft.com/office/drawing/2014/main" val="902864527"/>
                  </a:ext>
                </a:extLst>
              </a:tr>
              <a:tr h="370840">
                <a:tc>
                  <a:txBody>
                    <a:bodyPr/>
                    <a:lstStyle/>
                    <a:p>
                      <a:r>
                        <a:rPr lang="en-US" dirty="0"/>
                        <a:t>Guyana</a:t>
                      </a:r>
                    </a:p>
                  </a:txBody>
                  <a:tcPr/>
                </a:tc>
                <a:tc>
                  <a:txBody>
                    <a:bodyPr/>
                    <a:lstStyle/>
                    <a:p>
                      <a:pPr algn="ctr" fontAlgn="b"/>
                      <a:r>
                        <a:rPr lang="en-US" sz="1800" b="0" i="0" u="none" strike="noStrike" dirty="0">
                          <a:solidFill>
                            <a:srgbClr val="000000"/>
                          </a:solidFill>
                          <a:effectLst/>
                          <a:latin typeface="Calibri" panose="020F0502020204030204" pitchFamily="34" charset="0"/>
                        </a:rPr>
                        <a:t>–62.2%</a:t>
                      </a:r>
                    </a:p>
                  </a:txBody>
                  <a:tcPr marL="9525" marR="9525" marT="9525" marB="0" anchor="ctr"/>
                </a:tc>
                <a:extLst>
                  <a:ext uri="{0D108BD9-81ED-4DB2-BD59-A6C34878D82A}">
                    <a16:rowId xmlns:a16="http://schemas.microsoft.com/office/drawing/2014/main" val="1509802733"/>
                  </a:ext>
                </a:extLst>
              </a:tr>
            </a:tbl>
          </a:graphicData>
        </a:graphic>
      </p:graphicFrame>
      <p:sp>
        <p:nvSpPr>
          <p:cNvPr id="2" name="TextBox 1">
            <a:extLst>
              <a:ext uri="{FF2B5EF4-FFF2-40B4-BE49-F238E27FC236}">
                <a16:creationId xmlns:a16="http://schemas.microsoft.com/office/drawing/2014/main" id="{1DA2F22B-5DB9-AC4D-017F-AB4FD4CF43CA}"/>
              </a:ext>
            </a:extLst>
          </p:cNvPr>
          <p:cNvSpPr txBox="1"/>
          <p:nvPr/>
        </p:nvSpPr>
        <p:spPr>
          <a:xfrm>
            <a:off x="250990" y="3139514"/>
            <a:ext cx="1492468" cy="2862322"/>
          </a:xfrm>
          <a:prstGeom prst="rect">
            <a:avLst/>
          </a:prstGeom>
          <a:noFill/>
        </p:spPr>
        <p:txBody>
          <a:bodyPr wrap="square" rtlCol="0">
            <a:spAutoFit/>
          </a:bodyPr>
          <a:lstStyle/>
          <a:p>
            <a:r>
              <a:rPr lang="en-US" dirty="0"/>
              <a:t>Source:</a:t>
            </a:r>
          </a:p>
          <a:p>
            <a:r>
              <a:rPr lang="en-US" dirty="0"/>
              <a:t>IMF </a:t>
            </a:r>
            <a:r>
              <a:rPr lang="en-US" i="1" dirty="0"/>
              <a:t>International Financial Statistics</a:t>
            </a:r>
          </a:p>
          <a:p>
            <a:endParaRPr lang="en-US" i="1" dirty="0"/>
          </a:p>
          <a:p>
            <a:r>
              <a:rPr lang="en-US" dirty="0"/>
              <a:t>Trade balance includes goods and services</a:t>
            </a:r>
          </a:p>
        </p:txBody>
      </p:sp>
    </p:spTree>
    <p:extLst>
      <p:ext uri="{BB962C8B-B14F-4D97-AF65-F5344CB8AC3E}">
        <p14:creationId xmlns:p14="http://schemas.microsoft.com/office/powerpoint/2010/main" val="3372553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Is it a problem?</a:t>
            </a:r>
          </a:p>
          <a:p>
            <a:pPr lvl="1"/>
            <a:r>
              <a:rPr lang="en-US" dirty="0"/>
              <a:t>Yes, if others are unwilling to lend to us or to hold our assets (&amp; our money)</a:t>
            </a:r>
          </a:p>
          <a:p>
            <a:pPr lvl="1"/>
            <a:r>
              <a:rPr lang="en-US" dirty="0"/>
              <a:t>But US, at least for now, has both a strong currency and a strong economy</a:t>
            </a:r>
          </a:p>
          <a:p>
            <a:pPr lvl="2"/>
            <a:r>
              <a:rPr lang="en-US" dirty="0"/>
              <a:t>Others </a:t>
            </a:r>
            <a:r>
              <a:rPr lang="en-US" u="sng" dirty="0"/>
              <a:t>trust</a:t>
            </a:r>
            <a:r>
              <a:rPr lang="en-US" dirty="0"/>
              <a:t> assets in the US more than others</a:t>
            </a:r>
          </a:p>
          <a:p>
            <a:pPr lvl="2"/>
            <a:r>
              <a:rPr lang="en-US" dirty="0"/>
              <a:t>They also rely on US dollars for transactions and reserves</a:t>
            </a:r>
          </a:p>
          <a:p>
            <a:pPr lvl="2"/>
            <a:r>
              <a:rPr lang="en-US" dirty="0"/>
              <a:t>We have an “Exorbitant Privilege” because of the US dollar’s role in the world economy (said by Valery Giscard d'Estaing in the 1960s) when most currencies were pegged to dollars, but still valid today)</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323211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Is it a problem?</a:t>
            </a:r>
          </a:p>
          <a:p>
            <a:pPr lvl="1"/>
            <a:r>
              <a:rPr lang="en-US" dirty="0"/>
              <a:t>It does mean that US net debt to foreigners grows every year.</a:t>
            </a:r>
          </a:p>
          <a:p>
            <a:pPr lvl="1"/>
            <a:r>
              <a:rPr lang="en-US" dirty="0"/>
              <a:t>What if other countries decide to dump their dollar assets?  Their value would plummet and </a:t>
            </a:r>
            <a:r>
              <a:rPr lang="en-US" u="sng" dirty="0"/>
              <a:t>they</a:t>
            </a:r>
            <a:r>
              <a:rPr lang="en-US" dirty="0"/>
              <a:t> would lose.  (But runs on currencies, like runs on banks, do happen.)</a:t>
            </a:r>
          </a:p>
          <a:p>
            <a:pPr lvl="1"/>
            <a:r>
              <a:rPr lang="en-US" dirty="0"/>
              <a:t>US net international investment position recently reached –$18 trillion!</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750380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6BB490-2739-2C84-7E60-5FD32CBF8B87}"/>
              </a:ext>
            </a:extLst>
          </p:cNvPr>
          <p:cNvPicPr>
            <a:picLocks noChangeAspect="1"/>
          </p:cNvPicPr>
          <p:nvPr/>
        </p:nvPicPr>
        <p:blipFill>
          <a:blip r:embed="rId3"/>
          <a:stretch>
            <a:fillRect/>
          </a:stretch>
        </p:blipFill>
        <p:spPr>
          <a:xfrm>
            <a:off x="248339" y="1206295"/>
            <a:ext cx="11767612" cy="3566867"/>
          </a:xfrm>
          <a:prstGeom prst="rect">
            <a:avLst/>
          </a:prstGeom>
        </p:spPr>
      </p:pic>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Net International Investment Position</a:t>
            </a:r>
          </a:p>
        </p:txBody>
      </p:sp>
      <p:sp>
        <p:nvSpPr>
          <p:cNvPr id="6" name="TextBox 5">
            <a:extLst>
              <a:ext uri="{FF2B5EF4-FFF2-40B4-BE49-F238E27FC236}">
                <a16:creationId xmlns:a16="http://schemas.microsoft.com/office/drawing/2014/main" id="{9FBD0683-E9A4-5710-4031-EB6AC27EB2B7}"/>
              </a:ext>
            </a:extLst>
          </p:cNvPr>
          <p:cNvSpPr txBox="1"/>
          <p:nvPr/>
        </p:nvSpPr>
        <p:spPr>
          <a:xfrm>
            <a:off x="5517397" y="3429000"/>
            <a:ext cx="3487119" cy="923330"/>
          </a:xfrm>
          <a:prstGeom prst="rect">
            <a:avLst/>
          </a:prstGeom>
          <a:solidFill>
            <a:schemeClr val="bg1"/>
          </a:solidFill>
          <a:ln w="38100">
            <a:solidFill>
              <a:srgbClr val="FF0000"/>
            </a:solidFill>
          </a:ln>
        </p:spPr>
        <p:txBody>
          <a:bodyPr wrap="square" rtlCol="0">
            <a:spAutoFit/>
          </a:bodyPr>
          <a:lstStyle/>
          <a:p>
            <a:pPr algn="ctr"/>
            <a:r>
              <a:rPr lang="en-US" dirty="0">
                <a:solidFill>
                  <a:srgbClr val="FF0000"/>
                </a:solidFill>
              </a:rPr>
              <a:t>With US population 332 million, that’s over $50,000 per person, or about twice that per household.</a:t>
            </a:r>
          </a:p>
        </p:txBody>
      </p:sp>
      <p:sp>
        <p:nvSpPr>
          <p:cNvPr id="7" name="Oval 6">
            <a:extLst>
              <a:ext uri="{FF2B5EF4-FFF2-40B4-BE49-F238E27FC236}">
                <a16:creationId xmlns:a16="http://schemas.microsoft.com/office/drawing/2014/main" id="{C753F547-7B8B-37E7-DE05-68A8255F9C9F}"/>
              </a:ext>
            </a:extLst>
          </p:cNvPr>
          <p:cNvSpPr/>
          <p:nvPr/>
        </p:nvSpPr>
        <p:spPr>
          <a:xfrm>
            <a:off x="564007" y="4041530"/>
            <a:ext cx="1079263" cy="3108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8" name="Straight Arrow Connector 7">
            <a:extLst>
              <a:ext uri="{FF2B5EF4-FFF2-40B4-BE49-F238E27FC236}">
                <a16:creationId xmlns:a16="http://schemas.microsoft.com/office/drawing/2014/main" id="{023B1EA8-CAB9-9109-548B-8BD37E4ECF4C}"/>
              </a:ext>
            </a:extLst>
          </p:cNvPr>
          <p:cNvCxnSpPr>
            <a:cxnSpLocks/>
          </p:cNvCxnSpPr>
          <p:nvPr/>
        </p:nvCxnSpPr>
        <p:spPr>
          <a:xfrm flipH="1">
            <a:off x="1643270" y="3429000"/>
            <a:ext cx="3874127" cy="705678"/>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30DD4BD-4500-71D5-76EB-BD40E47FA251}"/>
              </a:ext>
            </a:extLst>
          </p:cNvPr>
          <p:cNvCxnSpPr>
            <a:cxnSpLocks/>
          </p:cNvCxnSpPr>
          <p:nvPr/>
        </p:nvCxnSpPr>
        <p:spPr>
          <a:xfrm>
            <a:off x="9004516" y="3429000"/>
            <a:ext cx="2349284" cy="80303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0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a:xfrm>
            <a:off x="838200" y="1570729"/>
            <a:ext cx="10515600" cy="5024621"/>
          </a:xfrm>
        </p:spPr>
        <p:txBody>
          <a:bodyPr>
            <a:normAutofit lnSpcReduction="10000"/>
          </a:bodyPr>
          <a:lstStyle/>
          <a:p>
            <a:r>
              <a:rPr lang="en-US" dirty="0"/>
              <a:t>Is it a problem?</a:t>
            </a:r>
          </a:p>
          <a:p>
            <a:pPr lvl="1"/>
            <a:r>
              <a:rPr lang="en-US" dirty="0"/>
              <a:t>Yes, in my view, but </a:t>
            </a:r>
            <a:r>
              <a:rPr lang="en-US" u="sng" dirty="0"/>
              <a:t>not</a:t>
            </a:r>
            <a:r>
              <a:rPr lang="en-US" dirty="0"/>
              <a:t> because it might hurt us. Because it takes advantage of others.</a:t>
            </a:r>
          </a:p>
          <a:p>
            <a:pPr lvl="1"/>
            <a:r>
              <a:rPr lang="en-US" dirty="0"/>
              <a:t>The US, one of the richest countries in the world, is</a:t>
            </a:r>
          </a:p>
          <a:p>
            <a:pPr lvl="2"/>
            <a:r>
              <a:rPr lang="en-US" dirty="0"/>
              <a:t>Spending more than its income</a:t>
            </a:r>
          </a:p>
          <a:p>
            <a:pPr lvl="2"/>
            <a:r>
              <a:rPr lang="en-US" dirty="0"/>
              <a:t>Being funded, in part, by much poorer countries</a:t>
            </a:r>
          </a:p>
          <a:p>
            <a:pPr lvl="1"/>
            <a:r>
              <a:rPr lang="en-US" dirty="0"/>
              <a:t>We are enjoying </a:t>
            </a:r>
          </a:p>
          <a:p>
            <a:pPr lvl="2"/>
            <a:r>
              <a:rPr lang="en-US" dirty="0"/>
              <a:t>More goods and services than we produce</a:t>
            </a:r>
          </a:p>
          <a:p>
            <a:pPr lvl="2"/>
            <a:r>
              <a:rPr lang="en-US" dirty="0"/>
              <a:t>Produced by often lower-wage and poorer workers abroad</a:t>
            </a:r>
          </a:p>
          <a:p>
            <a:pPr lvl="2"/>
            <a:r>
              <a:rPr lang="en-US" dirty="0"/>
              <a:t>Without, at least in the foreseeable future, paying for them</a:t>
            </a:r>
          </a:p>
          <a:p>
            <a:pPr lvl="1"/>
            <a:r>
              <a:rPr lang="en-US" dirty="0"/>
              <a:t>That just feels wrong to me, </a:t>
            </a:r>
          </a:p>
          <a:p>
            <a:pPr lvl="2"/>
            <a:r>
              <a:rPr lang="en-US" dirty="0"/>
              <a:t>Especially if others are financing us not by choice but because they have no other option.</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4256469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Could an increase in the trade deficit ever hurt us?</a:t>
            </a:r>
          </a:p>
          <a:p>
            <a:pPr lvl="1"/>
            <a:r>
              <a:rPr lang="en-US" dirty="0"/>
              <a:t>Yes, if we are in a recession.</a:t>
            </a:r>
          </a:p>
          <a:p>
            <a:pPr lvl="1"/>
            <a:r>
              <a:rPr lang="en-US" dirty="0"/>
              <a:t>Then by demanding foreign goods and services instead of our own, we support jobs abroad instead of at home</a:t>
            </a:r>
          </a:p>
          <a:p>
            <a:pPr lvl="1"/>
            <a:r>
              <a:rPr lang="en-US" dirty="0"/>
              <a:t>That is when using trade policy and/or exchange-rate policy to promote demand and higher employment at home seems to make sense.</a:t>
            </a:r>
          </a:p>
          <a:p>
            <a:pPr lvl="2"/>
            <a:r>
              <a:rPr lang="en-US" dirty="0"/>
              <a:t>But it helps us only at the expense of others, if they are also in recession</a:t>
            </a:r>
          </a:p>
          <a:p>
            <a:pPr lvl="2"/>
            <a:r>
              <a:rPr lang="en-US" dirty="0"/>
              <a:t>And it is likely to cause retaliation, cancelling all or more than any benefit</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2714139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normAutofit fontScale="92500" lnSpcReduction="20000"/>
          </a:bodyPr>
          <a:lstStyle/>
          <a:p>
            <a:r>
              <a:rPr lang="en-US" dirty="0"/>
              <a:t>Do exchange rates matter for trade deficits?</a:t>
            </a:r>
          </a:p>
          <a:p>
            <a:pPr lvl="1"/>
            <a:r>
              <a:rPr lang="en-US" dirty="0"/>
              <a:t>Yes.</a:t>
            </a:r>
          </a:p>
          <a:p>
            <a:pPr lvl="1"/>
            <a:r>
              <a:rPr lang="en-US" dirty="0"/>
              <a:t>If your currency falls in value, it makes</a:t>
            </a:r>
          </a:p>
          <a:p>
            <a:pPr lvl="2"/>
            <a:r>
              <a:rPr lang="en-US" dirty="0"/>
              <a:t>Exports cheaper</a:t>
            </a:r>
          </a:p>
          <a:p>
            <a:pPr lvl="2"/>
            <a:r>
              <a:rPr lang="en-US" dirty="0"/>
              <a:t>Imports more expensive</a:t>
            </a:r>
          </a:p>
          <a:p>
            <a:pPr lvl="2"/>
            <a:r>
              <a:rPr lang="en-US" dirty="0"/>
              <a:t>Lowers real income and therefore expenditure</a:t>
            </a:r>
          </a:p>
          <a:p>
            <a:pPr lvl="2"/>
            <a:r>
              <a:rPr lang="en-US" dirty="0"/>
              <a:t>Result:  Trade balance “improves” </a:t>
            </a:r>
          </a:p>
          <a:p>
            <a:pPr lvl="3"/>
            <a:r>
              <a:rPr lang="en-US" dirty="0"/>
              <a:t>Deficit shrinks, or</a:t>
            </a:r>
          </a:p>
          <a:p>
            <a:pPr lvl="3"/>
            <a:r>
              <a:rPr lang="en-US" dirty="0"/>
              <a:t>Surplus grows</a:t>
            </a:r>
          </a:p>
          <a:p>
            <a:pPr lvl="1"/>
            <a:r>
              <a:rPr lang="en-US" dirty="0"/>
              <a:t>Example of the opposite, dollar appreciation:  Volker policy in 1980-81 </a:t>
            </a:r>
          </a:p>
          <a:p>
            <a:pPr lvl="2"/>
            <a:r>
              <a:rPr lang="en-US" dirty="0"/>
              <a:t>Raised US interest rates (to fight inflation)</a:t>
            </a:r>
          </a:p>
          <a:p>
            <a:pPr marL="914400" lvl="2" indent="0">
              <a:buNone/>
            </a:pPr>
            <a:r>
              <a:rPr lang="en-US" dirty="0">
                <a:latin typeface="Lucida Grande" panose="020B0600040502020204" pitchFamily="34" charset="0"/>
              </a:rPr>
              <a:t>   ↳ </a:t>
            </a:r>
            <a:r>
              <a:rPr lang="en-US" dirty="0"/>
              <a:t>Attracted capital from abroad</a:t>
            </a:r>
          </a:p>
          <a:p>
            <a:pPr marL="914400" lvl="2" indent="0">
              <a:buNone/>
            </a:pPr>
            <a:r>
              <a:rPr lang="en-US" dirty="0">
                <a:latin typeface="Lucida Grande" panose="020B0600040502020204" pitchFamily="34" charset="0"/>
              </a:rPr>
              <a:t>       ↳</a:t>
            </a:r>
            <a:r>
              <a:rPr lang="en-US" dirty="0"/>
              <a:t>Caused the US dollar to rise in value by about 50%</a:t>
            </a:r>
          </a:p>
          <a:p>
            <a:pPr marL="914400" lvl="2" indent="0">
              <a:buNone/>
            </a:pPr>
            <a:r>
              <a:rPr lang="en-US" dirty="0">
                <a:latin typeface="Lucida Grande" panose="020B0600040502020204" pitchFamily="34" charset="0"/>
              </a:rPr>
              <a:t>          ↳</a:t>
            </a:r>
            <a:r>
              <a:rPr lang="en-US" dirty="0"/>
              <a:t>Hurt US exports, helped imports, and increased the US trade deficit</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Tra</a:t>
            </a:r>
            <a:r>
              <a:rPr lang="en-US" dirty="0"/>
              <a:t>de Deficits and Exchange Rates</a:t>
            </a:r>
          </a:p>
        </p:txBody>
      </p:sp>
    </p:spTree>
    <p:extLst>
      <p:ext uri="{BB962C8B-B14F-4D97-AF65-F5344CB8AC3E}">
        <p14:creationId xmlns:p14="http://schemas.microsoft.com/office/powerpoint/2010/main" val="256708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65AFCE-06F4-1E44-9512-172BA7D05715}"/>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5" name="Rectangle 4">
            <a:extLst>
              <a:ext uri="{FF2B5EF4-FFF2-40B4-BE49-F238E27FC236}">
                <a16:creationId xmlns:a16="http://schemas.microsoft.com/office/drawing/2014/main" id="{5294D5A6-6DF4-E344-804B-7A5734C22A53}"/>
              </a:ext>
            </a:extLst>
          </p:cNvPr>
          <p:cNvSpPr/>
          <p:nvPr/>
        </p:nvSpPr>
        <p:spPr>
          <a:xfrm>
            <a:off x="0" y="0"/>
            <a:ext cx="12192000" cy="6858000"/>
          </a:xfrm>
          <a:prstGeom prst="rect">
            <a:avLst/>
          </a:prstGeom>
          <a:noFill/>
          <a:ln w="381000">
            <a:solidFill>
              <a:srgbClr val="0C4C8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F182223-BFC1-854D-B332-B17F43E945F0}"/>
              </a:ext>
            </a:extLst>
          </p:cNvPr>
          <p:cNvSpPr txBox="1">
            <a:spLocks/>
          </p:cNvSpPr>
          <p:nvPr/>
        </p:nvSpPr>
        <p:spPr>
          <a:xfrm>
            <a:off x="89916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 Pa</a:t>
            </a:r>
            <a:r>
              <a:rPr lang="en-US" dirty="0"/>
              <a:t>use</a:t>
            </a:r>
          </a:p>
        </p:txBody>
      </p:sp>
      <p:sp>
        <p:nvSpPr>
          <p:cNvPr id="9" name="Content Placeholder 2">
            <a:extLst>
              <a:ext uri="{FF2B5EF4-FFF2-40B4-BE49-F238E27FC236}">
                <a16:creationId xmlns:a16="http://schemas.microsoft.com/office/drawing/2014/main" id="{99AA88E7-3B0E-E746-9001-A026167C78E0}"/>
              </a:ext>
            </a:extLst>
          </p:cNvPr>
          <p:cNvSpPr>
            <a:spLocks noGrp="1"/>
          </p:cNvSpPr>
          <p:nvPr>
            <p:ph idx="1"/>
          </p:nvPr>
        </p:nvSpPr>
        <p:spPr>
          <a:xfrm>
            <a:off x="1722729" y="984867"/>
            <a:ext cx="8310271" cy="4638693"/>
          </a:xfrm>
        </p:spPr>
        <p:txBody>
          <a:bodyPr>
            <a:normAutofit/>
          </a:bodyPr>
          <a:lstStyle/>
          <a:p>
            <a:r>
              <a:rPr lang="en-US" sz="5400" dirty="0"/>
              <a:t>Pause for</a:t>
            </a:r>
            <a:endParaRPr lang="en-US" sz="4800" dirty="0"/>
          </a:p>
          <a:p>
            <a:pPr lvl="1"/>
            <a:r>
              <a:rPr lang="en-US" sz="4800" dirty="0"/>
              <a:t>Questions</a:t>
            </a:r>
          </a:p>
          <a:p>
            <a:pPr lvl="1"/>
            <a:r>
              <a:rPr lang="en-US" sz="4800" dirty="0"/>
              <a:t>5-Minute Break</a:t>
            </a:r>
          </a:p>
          <a:p>
            <a:r>
              <a:rPr lang="en-US" sz="5200" dirty="0"/>
              <a:t>Next:  Exchange Rates</a:t>
            </a:r>
          </a:p>
        </p:txBody>
      </p:sp>
    </p:spTree>
    <p:extLst>
      <p:ext uri="{BB962C8B-B14F-4D97-AF65-F5344CB8AC3E}">
        <p14:creationId xmlns:p14="http://schemas.microsoft.com/office/powerpoint/2010/main" val="3692145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What they are</a:t>
            </a:r>
          </a:p>
          <a:p>
            <a:pPr lvl="1"/>
            <a:r>
              <a:rPr lang="en-US" dirty="0"/>
              <a:t>The price of one currency in terms of another</a:t>
            </a:r>
          </a:p>
          <a:p>
            <a:pPr lvl="1"/>
            <a:r>
              <a:rPr lang="en-US" dirty="0"/>
              <a:t>Thus, for example</a:t>
            </a:r>
          </a:p>
          <a:p>
            <a:pPr lvl="2"/>
            <a:r>
              <a:rPr lang="en-US" dirty="0"/>
              <a:t>The number of dollars you pay for one euro: $/€</a:t>
            </a:r>
          </a:p>
          <a:p>
            <a:pPr lvl="2"/>
            <a:r>
              <a:rPr lang="en-US" dirty="0"/>
              <a:t>Or, the number or euros you’ll get for one dollar: €/$</a:t>
            </a:r>
          </a:p>
          <a:p>
            <a:pPr lvl="1"/>
            <a:r>
              <a:rPr lang="en-US" dirty="0"/>
              <a:t>Rates reported in data are from transactions </a:t>
            </a:r>
            <a:r>
              <a:rPr lang="en-US" u="sng" dirty="0"/>
              <a:t>between major banks</a:t>
            </a:r>
          </a:p>
          <a:p>
            <a:pPr lvl="1"/>
            <a:r>
              <a:rPr lang="en-US" dirty="0"/>
              <a:t>Rates you see in banks, stores, and currency exchanges will be worse for you</a:t>
            </a:r>
          </a:p>
          <a:p>
            <a:pPr lvl="2"/>
            <a:r>
              <a:rPr lang="en-US" dirty="0"/>
              <a:t>To cover cost and make profit for them</a:t>
            </a:r>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a:t>
            </a:r>
          </a:p>
        </p:txBody>
      </p:sp>
    </p:spTree>
    <p:extLst>
      <p:ext uri="{BB962C8B-B14F-4D97-AF65-F5344CB8AC3E}">
        <p14:creationId xmlns:p14="http://schemas.microsoft.com/office/powerpoint/2010/main" val="193310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3</a:t>
            </a:fld>
            <a:endParaRPr lang="en-GB"/>
          </a:p>
        </p:txBody>
      </p:sp>
      <p:graphicFrame>
        <p:nvGraphicFramePr>
          <p:cNvPr id="10" name="Chart 9">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783811475"/>
              </p:ext>
            </p:extLst>
          </p:nvPr>
        </p:nvGraphicFramePr>
        <p:xfrm>
          <a:off x="838200" y="1004324"/>
          <a:ext cx="10382572" cy="496426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spTree>
    <p:extLst>
      <p:ext uri="{BB962C8B-B14F-4D97-AF65-F5344CB8AC3E}">
        <p14:creationId xmlns:p14="http://schemas.microsoft.com/office/powerpoint/2010/main" val="219129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Confusing in how they are reported</a:t>
            </a:r>
          </a:p>
          <a:p>
            <a:pPr lvl="1"/>
            <a:r>
              <a:rPr lang="en-US" dirty="0"/>
              <a:t>Hard to know what is up and what is down</a:t>
            </a:r>
          </a:p>
          <a:p>
            <a:pPr lvl="2"/>
            <a:r>
              <a:rPr lang="en-US" dirty="0">
                <a:ea typeface="Arial" charset="0"/>
                <a:cs typeface="Arial" charset="0"/>
              </a:rPr>
              <a:t>i.e., “The Japanese yen rose today from 152 to 144”  (10/21/22)</a:t>
            </a:r>
          </a:p>
          <a:p>
            <a:pPr lvl="2"/>
            <a:r>
              <a:rPr lang="en-US" dirty="0">
                <a:ea typeface="Arial" charset="0"/>
                <a:cs typeface="Arial" charset="0"/>
              </a:rPr>
              <a:t>Makes sense because the numbers are understood to be ¥/$, not $/¥, so the change from 152 to 144 is in fact a rise in the value of the yen</a:t>
            </a:r>
          </a:p>
          <a:p>
            <a:pPr lvl="1"/>
            <a:r>
              <a:rPr lang="en-US" dirty="0">
                <a:cs typeface="Arial" charset="0"/>
              </a:rPr>
              <a:t>Yen is reported that way because alternative would be</a:t>
            </a:r>
          </a:p>
          <a:p>
            <a:pPr lvl="2"/>
            <a:r>
              <a:rPr lang="en-US" dirty="0">
                <a:ea typeface="Arial" charset="0"/>
                <a:cs typeface="Arial" charset="0"/>
              </a:rPr>
              <a:t>“The Japanese yen rose today from $0.0066 to $0.0069”</a:t>
            </a:r>
          </a:p>
          <a:p>
            <a:pPr lvl="1"/>
            <a:r>
              <a:rPr lang="en-US" dirty="0">
                <a:cs typeface="Arial" charset="0"/>
              </a:rPr>
              <a:t>For currencies worth much less than $1, scales often show currency/$</a:t>
            </a:r>
          </a:p>
          <a:p>
            <a:pPr lvl="2"/>
            <a:r>
              <a:rPr lang="en-US" dirty="0">
                <a:cs typeface="Arial" charset="0"/>
              </a:rPr>
              <a:t>Graphs of rates over time may be drawn on an “inverted scale”</a:t>
            </a:r>
          </a:p>
          <a:p>
            <a:pPr lvl="2"/>
            <a:r>
              <a:rPr lang="en-US" dirty="0">
                <a:cs typeface="Arial" charset="0"/>
              </a:rPr>
              <a:t>Or alternatively, “strength” may appear as a drop on the graph</a:t>
            </a:r>
            <a:endParaRPr lang="en-US" dirty="0"/>
          </a:p>
          <a:p>
            <a:pPr lvl="2"/>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30</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 Can Be Confusing</a:t>
            </a:r>
          </a:p>
        </p:txBody>
      </p:sp>
    </p:spTree>
    <p:extLst>
      <p:ext uri="{BB962C8B-B14F-4D97-AF65-F5344CB8AC3E}">
        <p14:creationId xmlns:p14="http://schemas.microsoft.com/office/powerpoint/2010/main" val="1083098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01BDDB-E705-4D03-F1A6-F6B0B2306349}"/>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5" name="TextBox 4">
            <a:extLst>
              <a:ext uri="{FF2B5EF4-FFF2-40B4-BE49-F238E27FC236}">
                <a16:creationId xmlns:a16="http://schemas.microsoft.com/office/drawing/2014/main" id="{DD13B7CF-DD91-887E-0112-95DA15CA1CD4}"/>
              </a:ext>
            </a:extLst>
          </p:cNvPr>
          <p:cNvSpPr txBox="1"/>
          <p:nvPr/>
        </p:nvSpPr>
        <p:spPr>
          <a:xfrm>
            <a:off x="457200" y="0"/>
            <a:ext cx="5943600" cy="1754326"/>
          </a:xfrm>
          <a:prstGeom prst="rect">
            <a:avLst/>
          </a:prstGeom>
          <a:solidFill>
            <a:schemeClr val="bg1"/>
          </a:solidFill>
        </p:spPr>
        <p:txBody>
          <a:bodyPr wrap="square" rtlCol="0">
            <a:spAutoFit/>
          </a:bodyPr>
          <a:lstStyle/>
          <a:p>
            <a:endParaRPr lang="en-US" sz="3600" b="1" dirty="0"/>
          </a:p>
          <a:p>
            <a:r>
              <a:rPr lang="en-US" sz="3600" b="1" dirty="0"/>
              <a:t>Russia’s Surprising Economic Headache: A Strong Ruble</a:t>
            </a:r>
          </a:p>
        </p:txBody>
      </p:sp>
      <p:pic>
        <p:nvPicPr>
          <p:cNvPr id="6" name="Picture 5">
            <a:extLst>
              <a:ext uri="{FF2B5EF4-FFF2-40B4-BE49-F238E27FC236}">
                <a16:creationId xmlns:a16="http://schemas.microsoft.com/office/drawing/2014/main" id="{E97149CE-DDD6-3C65-60E0-0A01F8FA1062}"/>
              </a:ext>
            </a:extLst>
          </p:cNvPr>
          <p:cNvPicPr>
            <a:picLocks noChangeAspect="1"/>
          </p:cNvPicPr>
          <p:nvPr/>
        </p:nvPicPr>
        <p:blipFill>
          <a:blip r:embed="rId3"/>
          <a:stretch>
            <a:fillRect/>
          </a:stretch>
        </p:blipFill>
        <p:spPr>
          <a:xfrm>
            <a:off x="4057650" y="1655051"/>
            <a:ext cx="4076700" cy="4940300"/>
          </a:xfrm>
          <a:prstGeom prst="rect">
            <a:avLst/>
          </a:prstGeom>
        </p:spPr>
      </p:pic>
      <p:sp>
        <p:nvSpPr>
          <p:cNvPr id="7" name="TextBox 6">
            <a:extLst>
              <a:ext uri="{FF2B5EF4-FFF2-40B4-BE49-F238E27FC236}">
                <a16:creationId xmlns:a16="http://schemas.microsoft.com/office/drawing/2014/main" id="{F7E3ADA1-C18B-4E0E-1306-4707629B1010}"/>
              </a:ext>
            </a:extLst>
          </p:cNvPr>
          <p:cNvSpPr txBox="1"/>
          <p:nvPr/>
        </p:nvSpPr>
        <p:spPr>
          <a:xfrm>
            <a:off x="419100" y="5438529"/>
            <a:ext cx="2171700" cy="646331"/>
          </a:xfrm>
          <a:prstGeom prst="rect">
            <a:avLst/>
          </a:prstGeom>
          <a:noFill/>
        </p:spPr>
        <p:txBody>
          <a:bodyPr wrap="square" rtlCol="0">
            <a:spAutoFit/>
          </a:bodyPr>
          <a:lstStyle/>
          <a:p>
            <a:r>
              <a:rPr lang="en-US" dirty="0"/>
              <a:t>Wall Street Journal</a:t>
            </a:r>
          </a:p>
          <a:p>
            <a:r>
              <a:rPr lang="en-US" dirty="0"/>
              <a:t>June 29, 2022</a:t>
            </a:r>
          </a:p>
        </p:txBody>
      </p:sp>
      <p:sp>
        <p:nvSpPr>
          <p:cNvPr id="8" name="Oval 7">
            <a:extLst>
              <a:ext uri="{FF2B5EF4-FFF2-40B4-BE49-F238E27FC236}">
                <a16:creationId xmlns:a16="http://schemas.microsoft.com/office/drawing/2014/main" id="{B381AFA3-C281-9433-AB6A-96DDA21FC2EB}"/>
              </a:ext>
            </a:extLst>
          </p:cNvPr>
          <p:cNvSpPr/>
          <p:nvPr/>
        </p:nvSpPr>
        <p:spPr>
          <a:xfrm>
            <a:off x="4419600" y="5988925"/>
            <a:ext cx="1676400" cy="4572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CBC38F8-416D-CB30-BF1E-9B63CD42AEAC}"/>
              </a:ext>
            </a:extLst>
          </p:cNvPr>
          <p:cNvSpPr/>
          <p:nvPr/>
        </p:nvSpPr>
        <p:spPr>
          <a:xfrm>
            <a:off x="2590801" y="1197851"/>
            <a:ext cx="3267558" cy="4572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83B5BA0-E16D-B68F-766C-420E2785975B}"/>
              </a:ext>
            </a:extLst>
          </p:cNvPr>
          <p:cNvSpPr/>
          <p:nvPr/>
        </p:nvSpPr>
        <p:spPr>
          <a:xfrm rot="20100613">
            <a:off x="6436915" y="2672813"/>
            <a:ext cx="2029963" cy="620822"/>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6B265C8-31DF-09DB-D533-3C217A3FFC57}"/>
              </a:ext>
            </a:extLst>
          </p:cNvPr>
          <p:cNvCxnSpPr/>
          <p:nvPr/>
        </p:nvCxnSpPr>
        <p:spPr>
          <a:xfrm>
            <a:off x="5579390" y="1534332"/>
            <a:ext cx="1270861" cy="141034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93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7994-7975-4C83-6E2C-312F9165005F}"/>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B191C2D4-15B4-C190-06F0-EC40EBCE974D}"/>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5" name="TextBox 4">
            <a:extLst>
              <a:ext uri="{FF2B5EF4-FFF2-40B4-BE49-F238E27FC236}">
                <a16:creationId xmlns:a16="http://schemas.microsoft.com/office/drawing/2014/main" id="{E42B1E0D-D085-DC68-0567-8C63EC4BD598}"/>
              </a:ext>
            </a:extLst>
          </p:cNvPr>
          <p:cNvSpPr txBox="1"/>
          <p:nvPr/>
        </p:nvSpPr>
        <p:spPr>
          <a:xfrm>
            <a:off x="457200" y="0"/>
            <a:ext cx="6324600" cy="1754326"/>
          </a:xfrm>
          <a:prstGeom prst="rect">
            <a:avLst/>
          </a:prstGeom>
          <a:solidFill>
            <a:schemeClr val="bg1"/>
          </a:solidFill>
        </p:spPr>
        <p:txBody>
          <a:bodyPr wrap="square" rtlCol="0">
            <a:spAutoFit/>
          </a:bodyPr>
          <a:lstStyle/>
          <a:p>
            <a:endParaRPr lang="en-US" sz="3600" b="1" dirty="0"/>
          </a:p>
          <a:p>
            <a:r>
              <a:rPr lang="en-US" sz="3600" b="1" dirty="0"/>
              <a:t>Russia’s </a:t>
            </a:r>
            <a:r>
              <a:rPr lang="en-US" sz="3600" b="1" dirty="0" err="1"/>
              <a:t>rouble</a:t>
            </a:r>
            <a:r>
              <a:rPr lang="en-US" sz="3600" b="1" dirty="0"/>
              <a:t> is now stronger than before the war</a:t>
            </a:r>
          </a:p>
        </p:txBody>
      </p:sp>
      <p:pic>
        <p:nvPicPr>
          <p:cNvPr id="6" name="Picture 5">
            <a:extLst>
              <a:ext uri="{FF2B5EF4-FFF2-40B4-BE49-F238E27FC236}">
                <a16:creationId xmlns:a16="http://schemas.microsoft.com/office/drawing/2014/main" id="{3C25C301-9B64-B166-2691-F8C8337BB35A}"/>
              </a:ext>
            </a:extLst>
          </p:cNvPr>
          <p:cNvPicPr>
            <a:picLocks noChangeAspect="1"/>
          </p:cNvPicPr>
          <p:nvPr/>
        </p:nvPicPr>
        <p:blipFill>
          <a:blip r:embed="rId2"/>
          <a:stretch>
            <a:fillRect/>
          </a:stretch>
        </p:blipFill>
        <p:spPr>
          <a:xfrm>
            <a:off x="2286000" y="1602952"/>
            <a:ext cx="7107401" cy="4627274"/>
          </a:xfrm>
          <a:prstGeom prst="rect">
            <a:avLst/>
          </a:prstGeom>
        </p:spPr>
      </p:pic>
      <p:sp>
        <p:nvSpPr>
          <p:cNvPr id="7" name="TextBox 6">
            <a:extLst>
              <a:ext uri="{FF2B5EF4-FFF2-40B4-BE49-F238E27FC236}">
                <a16:creationId xmlns:a16="http://schemas.microsoft.com/office/drawing/2014/main" id="{E0BE7245-A824-4F9B-8D8E-816A669108FB}"/>
              </a:ext>
            </a:extLst>
          </p:cNvPr>
          <p:cNvSpPr txBox="1"/>
          <p:nvPr/>
        </p:nvSpPr>
        <p:spPr>
          <a:xfrm>
            <a:off x="419100" y="5438529"/>
            <a:ext cx="1905000" cy="646331"/>
          </a:xfrm>
          <a:prstGeom prst="rect">
            <a:avLst/>
          </a:prstGeom>
          <a:noFill/>
        </p:spPr>
        <p:txBody>
          <a:bodyPr wrap="square" rtlCol="0">
            <a:spAutoFit/>
          </a:bodyPr>
          <a:lstStyle/>
          <a:p>
            <a:r>
              <a:rPr lang="en-US" dirty="0"/>
              <a:t>The Conversation</a:t>
            </a:r>
          </a:p>
          <a:p>
            <a:r>
              <a:rPr lang="en-US" dirty="0"/>
              <a:t>June 13, 2022</a:t>
            </a:r>
          </a:p>
        </p:txBody>
      </p:sp>
      <p:sp>
        <p:nvSpPr>
          <p:cNvPr id="3" name="Oval 2">
            <a:extLst>
              <a:ext uri="{FF2B5EF4-FFF2-40B4-BE49-F238E27FC236}">
                <a16:creationId xmlns:a16="http://schemas.microsoft.com/office/drawing/2014/main" id="{03E8F68C-E60B-DBFE-5B67-C7BB208FD927}"/>
              </a:ext>
            </a:extLst>
          </p:cNvPr>
          <p:cNvSpPr/>
          <p:nvPr/>
        </p:nvSpPr>
        <p:spPr>
          <a:xfrm>
            <a:off x="4166463" y="657772"/>
            <a:ext cx="2683788" cy="457200"/>
          </a:xfrm>
          <a:prstGeom prst="ellipse">
            <a:avLst/>
          </a:prstGeom>
          <a:noFill/>
          <a:ln w="508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820FC06-CF90-ED7A-4FDB-61B8B665141A}"/>
              </a:ext>
            </a:extLst>
          </p:cNvPr>
          <p:cNvSpPr/>
          <p:nvPr/>
        </p:nvSpPr>
        <p:spPr>
          <a:xfrm rot="1098778">
            <a:off x="5657363" y="4527125"/>
            <a:ext cx="2871063" cy="959082"/>
          </a:xfrm>
          <a:prstGeom prst="ellipse">
            <a:avLst/>
          </a:prstGeom>
          <a:noFill/>
          <a:ln w="508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E14F799-26C9-4768-0E83-11D4908C7CBC}"/>
              </a:ext>
            </a:extLst>
          </p:cNvPr>
          <p:cNvCxnSpPr>
            <a:cxnSpLocks/>
            <a:stCxn id="3" idx="4"/>
            <a:endCxn id="8" idx="1"/>
          </p:cNvCxnSpPr>
          <p:nvPr/>
        </p:nvCxnSpPr>
        <p:spPr>
          <a:xfrm>
            <a:off x="5508357" y="1114972"/>
            <a:ext cx="727416" cy="3250836"/>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37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normAutofit lnSpcReduction="10000"/>
          </a:bodyPr>
          <a:lstStyle/>
          <a:p>
            <a:r>
              <a:rPr lang="en-US" dirty="0"/>
              <a:t>Confusing in the names for currencies</a:t>
            </a:r>
          </a:p>
          <a:p>
            <a:pPr lvl="1"/>
            <a:r>
              <a:rPr lang="en-US" dirty="0"/>
              <a:t>Different names or spellings for the same currency</a:t>
            </a:r>
          </a:p>
          <a:p>
            <a:pPr lvl="2"/>
            <a:r>
              <a:rPr lang="en-US" dirty="0"/>
              <a:t>Russia:  ruble vs. </a:t>
            </a:r>
            <a:r>
              <a:rPr lang="en-US" dirty="0" err="1"/>
              <a:t>rouble</a:t>
            </a:r>
            <a:r>
              <a:rPr lang="en-US" dirty="0"/>
              <a:t> (see above)</a:t>
            </a:r>
          </a:p>
          <a:p>
            <a:pPr lvl="2"/>
            <a:r>
              <a:rPr lang="en-US" dirty="0"/>
              <a:t>China:  yuan vs. renminbi</a:t>
            </a:r>
          </a:p>
          <a:p>
            <a:pPr lvl="2"/>
            <a:r>
              <a:rPr lang="en-US" dirty="0"/>
              <a:t>UK:  pound vs. sterling</a:t>
            </a:r>
          </a:p>
          <a:p>
            <a:pPr lvl="1"/>
            <a:r>
              <a:rPr lang="en-US" dirty="0"/>
              <a:t>Different countries with the same-named currency</a:t>
            </a:r>
          </a:p>
          <a:p>
            <a:pPr lvl="2"/>
            <a:r>
              <a:rPr lang="en-US" dirty="0"/>
              <a:t>Dollar:  Australia, Canada, Hong Kong, US, …</a:t>
            </a:r>
          </a:p>
          <a:p>
            <a:pPr lvl="2"/>
            <a:r>
              <a:rPr lang="en-US" dirty="0"/>
              <a:t>Peso:  Argentina, Chile, Colombia, Mexico</a:t>
            </a:r>
          </a:p>
          <a:p>
            <a:pPr lvl="2"/>
            <a:r>
              <a:rPr lang="en-US" dirty="0"/>
              <a:t>Pound:  Egypt, Lebanon, UK</a:t>
            </a:r>
          </a:p>
          <a:p>
            <a:pPr lvl="1"/>
            <a:r>
              <a:rPr lang="en-US" dirty="0"/>
              <a:t>Different-named currencies use the same symbol</a:t>
            </a:r>
          </a:p>
          <a:p>
            <a:pPr lvl="2"/>
            <a:r>
              <a:rPr lang="en-US" dirty="0"/>
              <a:t>￥:  Japan’s yen, China’s yuan</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 Can Be Confusing</a:t>
            </a:r>
          </a:p>
        </p:txBody>
      </p:sp>
    </p:spTree>
    <p:extLst>
      <p:ext uri="{BB962C8B-B14F-4D97-AF65-F5344CB8AC3E}">
        <p14:creationId xmlns:p14="http://schemas.microsoft.com/office/powerpoint/2010/main" val="35121168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Exchange rates are determined in markets</a:t>
            </a:r>
          </a:p>
          <a:p>
            <a:r>
              <a:rPr lang="en-US" dirty="0"/>
              <a:t>Thus they respond to changes in demand and supply</a:t>
            </a:r>
          </a:p>
          <a:p>
            <a:pPr lvl="2"/>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2567648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Main sources of </a:t>
            </a:r>
            <a:r>
              <a:rPr lang="en-US" u="sng" dirty="0"/>
              <a:t>demand</a:t>
            </a:r>
            <a:r>
              <a:rPr lang="en-US" dirty="0"/>
              <a:t> for our country’s currency</a:t>
            </a:r>
          </a:p>
          <a:p>
            <a:pPr marL="457200" lvl="1" indent="0">
              <a:buNone/>
            </a:pPr>
            <a:r>
              <a:rPr lang="en-US" dirty="0"/>
              <a:t>Increases that cause our currency to rise (or “appreciate”):</a:t>
            </a:r>
          </a:p>
          <a:p>
            <a:pPr lvl="1"/>
            <a:r>
              <a:rPr lang="en-US" dirty="0"/>
              <a:t>Exports, i.e., foreign purchases of our</a:t>
            </a:r>
          </a:p>
          <a:p>
            <a:pPr lvl="2"/>
            <a:r>
              <a:rPr lang="en-US" dirty="0"/>
              <a:t>Goods</a:t>
            </a:r>
          </a:p>
          <a:p>
            <a:pPr lvl="2"/>
            <a:r>
              <a:rPr lang="en-US" dirty="0"/>
              <a:t>Services</a:t>
            </a:r>
          </a:p>
          <a:p>
            <a:pPr lvl="1"/>
            <a:r>
              <a:rPr lang="en-US" dirty="0"/>
              <a:t>“Capital inflows,” i.e., foreign purchases of our</a:t>
            </a:r>
          </a:p>
          <a:p>
            <a:pPr lvl="2"/>
            <a:r>
              <a:rPr lang="en-US" dirty="0"/>
              <a:t>Stocks</a:t>
            </a:r>
          </a:p>
          <a:p>
            <a:pPr lvl="2"/>
            <a:r>
              <a:rPr lang="en-US" dirty="0"/>
              <a:t>Bonds</a:t>
            </a:r>
          </a:p>
          <a:p>
            <a:pPr lvl="2"/>
            <a:r>
              <a:rPr lang="en-US" dirty="0"/>
              <a:t>Currency</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41417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Main sources of </a:t>
            </a:r>
            <a:r>
              <a:rPr lang="en-US" u="sng" dirty="0"/>
              <a:t>supply</a:t>
            </a:r>
            <a:r>
              <a:rPr lang="en-US" dirty="0"/>
              <a:t> of our country’s currency</a:t>
            </a:r>
          </a:p>
          <a:p>
            <a:pPr marL="457200" lvl="1" indent="0">
              <a:buNone/>
            </a:pPr>
            <a:r>
              <a:rPr lang="en-US" dirty="0"/>
              <a:t>Increases that cause our currency to fall (or “depreciate”):</a:t>
            </a:r>
          </a:p>
          <a:p>
            <a:pPr lvl="1"/>
            <a:r>
              <a:rPr lang="en-US" dirty="0"/>
              <a:t>Imports, i.e., our purchases of foreign</a:t>
            </a:r>
          </a:p>
          <a:p>
            <a:pPr lvl="2"/>
            <a:r>
              <a:rPr lang="en-US" dirty="0"/>
              <a:t>Goods</a:t>
            </a:r>
          </a:p>
          <a:p>
            <a:pPr lvl="2"/>
            <a:r>
              <a:rPr lang="en-US" dirty="0"/>
              <a:t>Services</a:t>
            </a:r>
          </a:p>
          <a:p>
            <a:pPr lvl="1"/>
            <a:r>
              <a:rPr lang="en-US" dirty="0"/>
              <a:t>“Capital outflows,” i.e., our purchases of foreign</a:t>
            </a:r>
          </a:p>
          <a:p>
            <a:pPr lvl="2"/>
            <a:r>
              <a:rPr lang="en-US" dirty="0"/>
              <a:t>Stocks</a:t>
            </a:r>
          </a:p>
          <a:p>
            <a:pPr lvl="2"/>
            <a:r>
              <a:rPr lang="en-US" dirty="0"/>
              <a:t>Bonds</a:t>
            </a:r>
          </a:p>
          <a:p>
            <a:pPr lvl="2"/>
            <a:r>
              <a:rPr lang="en-US" dirty="0"/>
              <a:t>Currencies</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2524022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So changes that cause our currency, the $, to rise in value:</a:t>
            </a:r>
          </a:p>
          <a:p>
            <a:pPr lvl="1"/>
            <a:r>
              <a:rPr lang="en-US" dirty="0"/>
              <a:t>More US exports and/or less US imports</a:t>
            </a:r>
          </a:p>
          <a:p>
            <a:pPr lvl="1"/>
            <a:r>
              <a:rPr lang="en-US" dirty="0"/>
              <a:t>Rise in US interest rates and or fall in foreign interest rates</a:t>
            </a:r>
          </a:p>
          <a:p>
            <a:pPr lvl="1"/>
            <a:r>
              <a:rPr lang="en-US" dirty="0"/>
              <a:t>New expectation that dollar will rise </a:t>
            </a:r>
          </a:p>
          <a:p>
            <a:pPr lvl="2"/>
            <a:r>
              <a:rPr lang="en-US" dirty="0"/>
              <a:t>Causes wealth holders to buy more $ assets</a:t>
            </a:r>
          </a:p>
          <a:p>
            <a:pPr lvl="1"/>
            <a:r>
              <a:rPr lang="en-US" dirty="0"/>
              <a:t>Other central banks choose to hold more $ in reserves</a:t>
            </a:r>
          </a:p>
          <a:p>
            <a:r>
              <a:rPr lang="en-US" dirty="0"/>
              <a:t>Opposites of above cause the $ to fall</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4251142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a:xfrm>
            <a:off x="838200" y="1325563"/>
            <a:ext cx="10515600" cy="4904663"/>
          </a:xfrm>
        </p:spPr>
        <p:txBody>
          <a:bodyPr>
            <a:normAutofit lnSpcReduction="10000"/>
          </a:bodyPr>
          <a:lstStyle/>
          <a:p>
            <a:r>
              <a:rPr lang="en-US" dirty="0"/>
              <a:t>Historic Roles of Governments and Central Banks</a:t>
            </a:r>
          </a:p>
          <a:p>
            <a:pPr lvl="1"/>
            <a:r>
              <a:rPr lang="en-US" sz="2600" dirty="0"/>
              <a:t>Define the value of currency in terms of gold or silver</a:t>
            </a:r>
          </a:p>
          <a:p>
            <a:pPr lvl="2"/>
            <a:r>
              <a:rPr lang="en-US" dirty="0"/>
              <a:t>The Gold Standard of the 19</a:t>
            </a:r>
            <a:r>
              <a:rPr lang="en-US" baseline="30000" dirty="0"/>
              <a:t>th</a:t>
            </a:r>
            <a:r>
              <a:rPr lang="en-US" dirty="0"/>
              <a:t> and early 20</a:t>
            </a:r>
            <a:r>
              <a:rPr lang="en-US" baseline="30000" dirty="0"/>
              <a:t>th</a:t>
            </a:r>
            <a:r>
              <a:rPr lang="en-US" dirty="0"/>
              <a:t> century</a:t>
            </a:r>
          </a:p>
          <a:p>
            <a:pPr lvl="1"/>
            <a:r>
              <a:rPr lang="en-US" sz="2600" dirty="0"/>
              <a:t>Intervene in markets to “peg” their currency to another </a:t>
            </a:r>
          </a:p>
          <a:p>
            <a:pPr lvl="2"/>
            <a:r>
              <a:rPr lang="en-US" dirty="0"/>
              <a:t>The Dollar Standard of 1945-1973</a:t>
            </a:r>
          </a:p>
          <a:p>
            <a:pPr lvl="3"/>
            <a:r>
              <a:rPr lang="en-US" sz="2000" dirty="0"/>
              <a:t>Most currencies were pegged to the US $</a:t>
            </a:r>
          </a:p>
          <a:p>
            <a:pPr lvl="3"/>
            <a:r>
              <a:rPr lang="en-US" sz="2000" dirty="0"/>
              <a:t>Other central Banks bought and sold dollars to achieve this.</a:t>
            </a:r>
          </a:p>
          <a:p>
            <a:pPr lvl="1"/>
            <a:r>
              <a:rPr lang="en-US" sz="2600" dirty="0"/>
              <a:t>Let major currencies “float” since 1973</a:t>
            </a:r>
          </a:p>
          <a:p>
            <a:pPr lvl="2"/>
            <a:r>
              <a:rPr lang="en-US" dirty="0"/>
              <a:t>Many weaker countries still intervene in markets, buying or selling to </a:t>
            </a:r>
          </a:p>
          <a:p>
            <a:pPr lvl="3"/>
            <a:r>
              <a:rPr lang="en-US" sz="2000" dirty="0"/>
              <a:t>Peg to another currency</a:t>
            </a:r>
          </a:p>
          <a:p>
            <a:pPr lvl="3"/>
            <a:r>
              <a:rPr lang="en-US" sz="2000" dirty="0"/>
              <a:t>Reduce currency fluctuations</a:t>
            </a:r>
          </a:p>
          <a:p>
            <a:pPr lvl="2"/>
            <a:r>
              <a:rPr lang="en-US" sz="2600" dirty="0"/>
              <a:t>A few intervene in markets to “manipulate” their currencies</a:t>
            </a:r>
          </a:p>
          <a:p>
            <a:pPr lvl="3"/>
            <a:r>
              <a:rPr lang="en-US" sz="2000" dirty="0"/>
              <a:t>Reduce their value to encourage exports</a:t>
            </a: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101858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We’ll look at</a:t>
            </a:r>
          </a:p>
          <a:p>
            <a:pPr lvl="1"/>
            <a:r>
              <a:rPr lang="en-US" dirty="0"/>
              <a:t>US dollar</a:t>
            </a:r>
          </a:p>
          <a:p>
            <a:pPr lvl="1"/>
            <a:r>
              <a:rPr lang="en-US" dirty="0"/>
              <a:t>France, Germany, Italy, and Euro Area’s euro</a:t>
            </a:r>
          </a:p>
          <a:p>
            <a:pPr lvl="1"/>
            <a:r>
              <a:rPr lang="en-US" dirty="0"/>
              <a:t>Canadian dollar</a:t>
            </a:r>
          </a:p>
          <a:p>
            <a:pPr lvl="1"/>
            <a:r>
              <a:rPr lang="en-US" dirty="0"/>
              <a:t>Mexican peso</a:t>
            </a:r>
          </a:p>
          <a:p>
            <a:pPr lvl="1"/>
            <a:r>
              <a:rPr lang="en-US" dirty="0"/>
              <a:t>British pound</a:t>
            </a:r>
          </a:p>
          <a:p>
            <a:pPr lvl="1"/>
            <a:r>
              <a:rPr lang="en-US" dirty="0"/>
              <a:t>Japanese yen</a:t>
            </a:r>
          </a:p>
          <a:p>
            <a:pPr lvl="1"/>
            <a:r>
              <a:rPr lang="en-US" dirty="0"/>
              <a:t>Chinese renminbi</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Have Exchange Rates Changed</a:t>
            </a:r>
          </a:p>
        </p:txBody>
      </p:sp>
    </p:spTree>
    <p:extLst>
      <p:ext uri="{BB962C8B-B14F-4D97-AF65-F5344CB8AC3E}">
        <p14:creationId xmlns:p14="http://schemas.microsoft.com/office/powerpoint/2010/main" val="1966378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821029" y="96837"/>
            <a:ext cx="9652000" cy="1127125"/>
          </a:xfrm>
        </p:spPr>
        <p:txBody>
          <a:bodyPr/>
          <a:lstStyle/>
          <a:p>
            <a:r>
              <a:rPr lang="en-US" dirty="0"/>
              <a:t> </a:t>
            </a:r>
            <a:r>
              <a:rPr lang="en-US" dirty="0">
                <a:solidFill>
                  <a:schemeClr val="bg1"/>
                </a:solidFill>
              </a:rPr>
              <a:t>Ou</a:t>
            </a:r>
            <a:r>
              <a:rPr lang="en-US" dirty="0"/>
              <a:t>tline</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The trade deficit</a:t>
            </a:r>
          </a:p>
          <a:p>
            <a:pPr lvl="1"/>
            <a:r>
              <a:rPr lang="en-US" dirty="0"/>
              <a:t>How it’s defined</a:t>
            </a:r>
          </a:p>
          <a:p>
            <a:pPr lvl="1"/>
            <a:r>
              <a:rPr lang="en-US" dirty="0"/>
              <a:t>How it has changed over time, US and other</a:t>
            </a:r>
          </a:p>
          <a:p>
            <a:pPr lvl="1"/>
            <a:r>
              <a:rPr lang="en-US" dirty="0"/>
              <a:t>What it means and does not mean</a:t>
            </a:r>
          </a:p>
          <a:p>
            <a:r>
              <a:rPr lang="en-US" dirty="0"/>
              <a:t>Exchange rates</a:t>
            </a:r>
          </a:p>
          <a:p>
            <a:pPr lvl="1"/>
            <a:r>
              <a:rPr lang="en-US" dirty="0"/>
              <a:t>What they are</a:t>
            </a:r>
          </a:p>
          <a:p>
            <a:pPr lvl="1"/>
            <a:r>
              <a:rPr lang="en-US" dirty="0"/>
              <a:t>How they are determined</a:t>
            </a:r>
          </a:p>
          <a:p>
            <a:pPr lvl="1"/>
            <a:r>
              <a:rPr lang="en-US" dirty="0"/>
              <a:t>How they have changed over time, US and other</a:t>
            </a:r>
          </a:p>
          <a:p>
            <a:pPr lvl="1"/>
            <a:r>
              <a:rPr lang="en-US" dirty="0"/>
              <a:t>How they matter</a:t>
            </a:r>
          </a:p>
          <a:p>
            <a:pPr lvl="1"/>
            <a:r>
              <a:rPr lang="en-US" dirty="0"/>
              <a:t>Currency manipulation (if time allows)</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4</a:t>
            </a:fld>
            <a:endParaRPr lang="en-US"/>
          </a:p>
        </p:txBody>
      </p:sp>
    </p:spTree>
    <p:extLst>
      <p:ext uri="{BB962C8B-B14F-4D97-AF65-F5344CB8AC3E}">
        <p14:creationId xmlns:p14="http://schemas.microsoft.com/office/powerpoint/2010/main" val="12260127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00000000-0008-0000-0100-000007040000}"/>
              </a:ext>
            </a:extLst>
          </p:cNvPr>
          <p:cNvGraphicFramePr>
            <a:graphicFrameLocks/>
          </p:cNvGraphicFramePr>
          <p:nvPr>
            <p:extLst>
              <p:ext uri="{D42A27DB-BD31-4B8C-83A1-F6EECF244321}">
                <p14:modId xmlns:p14="http://schemas.microsoft.com/office/powerpoint/2010/main" val="1297120706"/>
              </p:ext>
            </p:extLst>
          </p:nvPr>
        </p:nvGraphicFramePr>
        <p:xfrm>
          <a:off x="838200" y="946869"/>
          <a:ext cx="10382573" cy="49642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5" name="Left Brace 4">
            <a:extLst>
              <a:ext uri="{FF2B5EF4-FFF2-40B4-BE49-F238E27FC236}">
                <a16:creationId xmlns:a16="http://schemas.microsoft.com/office/drawing/2014/main" id="{8E93C45C-73D6-5917-3DAD-2A509DF479C0}"/>
              </a:ext>
            </a:extLst>
          </p:cNvPr>
          <p:cNvSpPr/>
          <p:nvPr/>
        </p:nvSpPr>
        <p:spPr>
          <a:xfrm rot="15032666" flipH="1">
            <a:off x="4911244" y="811746"/>
            <a:ext cx="266597" cy="4131765"/>
          </a:xfrm>
          <a:prstGeom prst="leftBrace">
            <a:avLst>
              <a:gd name="adj1" fmla="val 41990"/>
              <a:gd name="adj2" fmla="val 49209"/>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14359D14-1B6A-F85B-A1E4-F4C15635968E}"/>
              </a:ext>
            </a:extLst>
          </p:cNvPr>
          <p:cNvSpPr txBox="1"/>
          <p:nvPr/>
        </p:nvSpPr>
        <p:spPr>
          <a:xfrm rot="20432666">
            <a:off x="2556771" y="2393154"/>
            <a:ext cx="4763729" cy="369332"/>
          </a:xfrm>
          <a:prstGeom prst="rect">
            <a:avLst/>
          </a:prstGeom>
          <a:solidFill>
            <a:schemeClr val="bg1"/>
          </a:solidFill>
          <a:ln w="28575">
            <a:solidFill>
              <a:srgbClr val="00B050"/>
            </a:solidFill>
          </a:ln>
        </p:spPr>
        <p:txBody>
          <a:bodyPr wrap="square" rtlCol="0">
            <a:spAutoFit/>
          </a:bodyPr>
          <a:lstStyle/>
          <a:p>
            <a:pPr algn="ctr"/>
            <a:r>
              <a:rPr lang="en-US" dirty="0">
                <a:solidFill>
                  <a:srgbClr val="00B050"/>
                </a:solidFill>
              </a:rPr>
              <a:t>Rose because US had lower inflation than others</a:t>
            </a:r>
          </a:p>
        </p:txBody>
      </p:sp>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spTree>
    <p:extLst>
      <p:ext uri="{BB962C8B-B14F-4D97-AF65-F5344CB8AC3E}">
        <p14:creationId xmlns:p14="http://schemas.microsoft.com/office/powerpoint/2010/main" val="166112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41</a:t>
            </a:fld>
            <a:endParaRPr lang="en-GB"/>
          </a:p>
        </p:txBody>
      </p:sp>
      <p:graphicFrame>
        <p:nvGraphicFramePr>
          <p:cNvPr id="10" name="Chart 9">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418439249"/>
              </p:ext>
            </p:extLst>
          </p:nvPr>
        </p:nvGraphicFramePr>
        <p:xfrm>
          <a:off x="838200" y="1004324"/>
          <a:ext cx="10382572" cy="496426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sp>
        <p:nvSpPr>
          <p:cNvPr id="11" name="Oval 10">
            <a:extLst>
              <a:ext uri="{FF2B5EF4-FFF2-40B4-BE49-F238E27FC236}">
                <a16:creationId xmlns:a16="http://schemas.microsoft.com/office/drawing/2014/main" id="{C68E080D-B013-3BD8-EA96-D3ED2A970C3B}"/>
              </a:ext>
            </a:extLst>
          </p:cNvPr>
          <p:cNvSpPr/>
          <p:nvPr/>
        </p:nvSpPr>
        <p:spPr>
          <a:xfrm rot="19611372">
            <a:off x="2682698" y="2439274"/>
            <a:ext cx="1676400" cy="60700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2E87BD5-E469-7D23-C0A5-C2FC089C2226}"/>
              </a:ext>
            </a:extLst>
          </p:cNvPr>
          <p:cNvSpPr txBox="1"/>
          <p:nvPr/>
        </p:nvSpPr>
        <p:spPr>
          <a:xfrm>
            <a:off x="2978831" y="3306166"/>
            <a:ext cx="3625930" cy="707886"/>
          </a:xfrm>
          <a:prstGeom prst="rect">
            <a:avLst/>
          </a:prstGeom>
          <a:solidFill>
            <a:schemeClr val="bg1"/>
          </a:solidFill>
          <a:ln w="50800">
            <a:solidFill>
              <a:srgbClr val="FF0000"/>
            </a:solidFill>
          </a:ln>
        </p:spPr>
        <p:txBody>
          <a:bodyPr wrap="square" rtlCol="0">
            <a:spAutoFit/>
          </a:bodyPr>
          <a:lstStyle/>
          <a:p>
            <a:r>
              <a:rPr lang="en-US" sz="2000" dirty="0">
                <a:solidFill>
                  <a:srgbClr val="FF0000"/>
                </a:solidFill>
              </a:rPr>
              <a:t>Dollar rose due to Volker Interest rate rise, fighting inflation.</a:t>
            </a:r>
          </a:p>
        </p:txBody>
      </p:sp>
      <p:sp>
        <p:nvSpPr>
          <p:cNvPr id="13" name="TextBox 12">
            <a:extLst>
              <a:ext uri="{FF2B5EF4-FFF2-40B4-BE49-F238E27FC236}">
                <a16:creationId xmlns:a16="http://schemas.microsoft.com/office/drawing/2014/main" id="{97C6252F-7FCC-435C-405D-1DDAC04EDA75}"/>
              </a:ext>
            </a:extLst>
          </p:cNvPr>
          <p:cNvSpPr txBox="1"/>
          <p:nvPr/>
        </p:nvSpPr>
        <p:spPr>
          <a:xfrm>
            <a:off x="2978831" y="4002742"/>
            <a:ext cx="3625930" cy="400110"/>
          </a:xfrm>
          <a:prstGeom prst="rect">
            <a:avLst/>
          </a:prstGeom>
          <a:solidFill>
            <a:schemeClr val="bg1"/>
          </a:solidFill>
          <a:ln w="50800">
            <a:solidFill>
              <a:srgbClr val="FF0000"/>
            </a:solidFill>
          </a:ln>
        </p:spPr>
        <p:txBody>
          <a:bodyPr wrap="square" rtlCol="0">
            <a:spAutoFit/>
          </a:bodyPr>
          <a:lstStyle/>
          <a:p>
            <a:r>
              <a:rPr lang="en-US" sz="2000" dirty="0">
                <a:solidFill>
                  <a:srgbClr val="FF0000"/>
                </a:solidFill>
              </a:rPr>
              <a:t>Caused severe recession in US.</a:t>
            </a:r>
          </a:p>
        </p:txBody>
      </p:sp>
    </p:spTree>
    <p:extLst>
      <p:ext uri="{BB962C8B-B14F-4D97-AF65-F5344CB8AC3E}">
        <p14:creationId xmlns:p14="http://schemas.microsoft.com/office/powerpoint/2010/main" val="354437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42</a:t>
            </a:fld>
            <a:endParaRPr lang="en-GB"/>
          </a:p>
        </p:txBody>
      </p:sp>
      <p:pic>
        <p:nvPicPr>
          <p:cNvPr id="7" name="Picture 6">
            <a:extLst>
              <a:ext uri="{FF2B5EF4-FFF2-40B4-BE49-F238E27FC236}">
                <a16:creationId xmlns:a16="http://schemas.microsoft.com/office/drawing/2014/main" id="{437B2EA2-AB0F-59A1-CF5F-E4563B905F69}"/>
              </a:ext>
            </a:extLst>
          </p:cNvPr>
          <p:cNvPicPr>
            <a:picLocks noChangeAspect="1"/>
          </p:cNvPicPr>
          <p:nvPr/>
        </p:nvPicPr>
        <p:blipFill>
          <a:blip r:embed="rId3"/>
          <a:stretch>
            <a:fillRect/>
          </a:stretch>
        </p:blipFill>
        <p:spPr>
          <a:xfrm>
            <a:off x="2242158" y="1078347"/>
            <a:ext cx="7127309" cy="5118068"/>
          </a:xfrm>
          <a:prstGeom prst="rect">
            <a:avLst/>
          </a:prstGeom>
        </p:spPr>
      </p:pic>
      <p:sp>
        <p:nvSpPr>
          <p:cNvPr id="8" name="TextBox 7">
            <a:extLst>
              <a:ext uri="{FF2B5EF4-FFF2-40B4-BE49-F238E27FC236}">
                <a16:creationId xmlns:a16="http://schemas.microsoft.com/office/drawing/2014/main" id="{051A4C3A-E6AA-368C-2458-0E2927620BB3}"/>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WSJ, 7/11/22</a:t>
            </a:r>
          </a:p>
        </p:txBody>
      </p:sp>
    </p:spTree>
    <p:extLst>
      <p:ext uri="{BB962C8B-B14F-4D97-AF65-F5344CB8AC3E}">
        <p14:creationId xmlns:p14="http://schemas.microsoft.com/office/powerpoint/2010/main" val="27450843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43</a:t>
            </a:fld>
            <a:endParaRPr lang="en-GB"/>
          </a:p>
        </p:txBody>
      </p:sp>
      <p:sp>
        <p:nvSpPr>
          <p:cNvPr id="8" name="TextBox 7">
            <a:extLst>
              <a:ext uri="{FF2B5EF4-FFF2-40B4-BE49-F238E27FC236}">
                <a16:creationId xmlns:a16="http://schemas.microsoft.com/office/drawing/2014/main" id="{051A4C3A-E6AA-368C-2458-0E2927620BB3}"/>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FT, 1/17/23</a:t>
            </a:r>
          </a:p>
        </p:txBody>
      </p:sp>
      <p:pic>
        <p:nvPicPr>
          <p:cNvPr id="3" name="Picture 2">
            <a:extLst>
              <a:ext uri="{FF2B5EF4-FFF2-40B4-BE49-F238E27FC236}">
                <a16:creationId xmlns:a16="http://schemas.microsoft.com/office/drawing/2014/main" id="{F91BF2A9-352D-A701-F2CF-E2D6EA7C136A}"/>
              </a:ext>
            </a:extLst>
          </p:cNvPr>
          <p:cNvPicPr>
            <a:picLocks noChangeAspect="1"/>
          </p:cNvPicPr>
          <p:nvPr/>
        </p:nvPicPr>
        <p:blipFill>
          <a:blip r:embed="rId3"/>
          <a:stretch>
            <a:fillRect/>
          </a:stretch>
        </p:blipFill>
        <p:spPr>
          <a:xfrm>
            <a:off x="2209800" y="838199"/>
            <a:ext cx="7772400" cy="5382143"/>
          </a:xfrm>
          <a:prstGeom prst="rect">
            <a:avLst/>
          </a:prstGeom>
        </p:spPr>
      </p:pic>
    </p:spTree>
    <p:extLst>
      <p:ext uri="{BB962C8B-B14F-4D97-AF65-F5344CB8AC3E}">
        <p14:creationId xmlns:p14="http://schemas.microsoft.com/office/powerpoint/2010/main" val="30995011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44</a:t>
            </a:fld>
            <a:endParaRPr lang="en-GB"/>
          </a:p>
        </p:txBody>
      </p:sp>
      <p:graphicFrame>
        <p:nvGraphicFramePr>
          <p:cNvPr id="11" name="Chart 10">
            <a:extLst>
              <a:ext uri="{FF2B5EF4-FFF2-40B4-BE49-F238E27FC236}">
                <a16:creationId xmlns:a16="http://schemas.microsoft.com/office/drawing/2014/main" id="{55A8678D-A25F-0949-B4FC-B6BCB88E58B0}"/>
              </a:ext>
            </a:extLst>
          </p:cNvPr>
          <p:cNvGraphicFramePr>
            <a:graphicFrameLocks/>
          </p:cNvGraphicFramePr>
          <p:nvPr/>
        </p:nvGraphicFramePr>
        <p:xfrm>
          <a:off x="2417086" y="1165031"/>
          <a:ext cx="7062098" cy="529240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FCEC6AA-24F8-204F-7BA1-02C394BE0C9A}"/>
              </a:ext>
            </a:extLst>
          </p:cNvPr>
          <p:cNvSpPr txBox="1"/>
          <p:nvPr/>
        </p:nvSpPr>
        <p:spPr>
          <a:xfrm>
            <a:off x="3300772" y="2539503"/>
            <a:ext cx="2314762" cy="923330"/>
          </a:xfrm>
          <a:prstGeom prst="rect">
            <a:avLst/>
          </a:prstGeom>
          <a:noFill/>
          <a:ln w="38100">
            <a:solidFill>
              <a:srgbClr val="7030A0"/>
            </a:solidFill>
          </a:ln>
        </p:spPr>
        <p:txBody>
          <a:bodyPr wrap="square" rtlCol="0">
            <a:spAutoFit/>
          </a:bodyPr>
          <a:lstStyle/>
          <a:p>
            <a:pPr algn="ctr"/>
            <a:r>
              <a:rPr lang="en-US" dirty="0">
                <a:solidFill>
                  <a:srgbClr val="7030A0"/>
                </a:solidFill>
              </a:rPr>
              <a:t>Rates pegged to US$, with only occasional changes</a:t>
            </a:r>
          </a:p>
        </p:txBody>
      </p:sp>
      <p:sp>
        <p:nvSpPr>
          <p:cNvPr id="12" name="Left Brace 11">
            <a:extLst>
              <a:ext uri="{FF2B5EF4-FFF2-40B4-BE49-F238E27FC236}">
                <a16:creationId xmlns:a16="http://schemas.microsoft.com/office/drawing/2014/main" id="{86A4BFE1-E885-A4A3-BB68-D30863E3366C}"/>
              </a:ext>
            </a:extLst>
          </p:cNvPr>
          <p:cNvSpPr/>
          <p:nvPr/>
        </p:nvSpPr>
        <p:spPr>
          <a:xfrm rot="5400000" flipV="1">
            <a:off x="4330249" y="2322927"/>
            <a:ext cx="255808" cy="2602442"/>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F1B3038B-48D9-6038-24D6-137880EAAD34}"/>
              </a:ext>
            </a:extLst>
          </p:cNvPr>
          <p:cNvSpPr txBox="1"/>
          <p:nvPr/>
        </p:nvSpPr>
        <p:spPr>
          <a:xfrm>
            <a:off x="7025113" y="2111261"/>
            <a:ext cx="1571292" cy="369332"/>
          </a:xfrm>
          <a:prstGeom prst="rect">
            <a:avLst/>
          </a:prstGeom>
          <a:noFill/>
          <a:ln w="38100">
            <a:solidFill>
              <a:srgbClr val="7030A0"/>
            </a:solidFill>
          </a:ln>
        </p:spPr>
        <p:txBody>
          <a:bodyPr wrap="square" rtlCol="0">
            <a:spAutoFit/>
          </a:bodyPr>
          <a:lstStyle/>
          <a:p>
            <a:pPr algn="ctr"/>
            <a:r>
              <a:rPr lang="en-US" dirty="0">
                <a:solidFill>
                  <a:srgbClr val="7030A0"/>
                </a:solidFill>
              </a:rPr>
              <a:t>Rates floating</a:t>
            </a:r>
          </a:p>
        </p:txBody>
      </p:sp>
      <p:sp>
        <p:nvSpPr>
          <p:cNvPr id="14" name="Left Brace 13">
            <a:extLst>
              <a:ext uri="{FF2B5EF4-FFF2-40B4-BE49-F238E27FC236}">
                <a16:creationId xmlns:a16="http://schemas.microsoft.com/office/drawing/2014/main" id="{3F0EED8B-9B9D-8DAC-9301-C68C4ED35886}"/>
              </a:ext>
            </a:extLst>
          </p:cNvPr>
          <p:cNvSpPr/>
          <p:nvPr/>
        </p:nvSpPr>
        <p:spPr>
          <a:xfrm rot="5400000" flipV="1">
            <a:off x="7682855" y="1030484"/>
            <a:ext cx="255808" cy="3232542"/>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C65021D-B416-E995-B229-3978F47034E7}"/>
              </a:ext>
            </a:extLst>
          </p:cNvPr>
          <p:cNvSpPr txBox="1"/>
          <p:nvPr/>
        </p:nvSpPr>
        <p:spPr>
          <a:xfrm>
            <a:off x="9968206" y="4303672"/>
            <a:ext cx="1812985" cy="1200329"/>
          </a:xfrm>
          <a:prstGeom prst="rect">
            <a:avLst/>
          </a:prstGeom>
          <a:noFill/>
        </p:spPr>
        <p:txBody>
          <a:bodyPr wrap="square" rtlCol="0">
            <a:spAutoFit/>
          </a:bodyPr>
          <a:lstStyle/>
          <a:p>
            <a:r>
              <a:rPr lang="en-US" dirty="0">
                <a:solidFill>
                  <a:srgbClr val="00B050"/>
                </a:solidFill>
              </a:rPr>
              <a:t>Italy’s currency, the lira, was worth less than 1/10 of a cent</a:t>
            </a:r>
          </a:p>
        </p:txBody>
      </p:sp>
      <p:cxnSp>
        <p:nvCxnSpPr>
          <p:cNvPr id="16" name="Straight Arrow Connector 15">
            <a:extLst>
              <a:ext uri="{FF2B5EF4-FFF2-40B4-BE49-F238E27FC236}">
                <a16:creationId xmlns:a16="http://schemas.microsoft.com/office/drawing/2014/main" id="{F4DED8FF-FF0B-2B3D-F19A-4523DC4DDCA7}"/>
              </a:ext>
            </a:extLst>
          </p:cNvPr>
          <p:cNvCxnSpPr>
            <a:cxnSpLocks/>
          </p:cNvCxnSpPr>
          <p:nvPr/>
        </p:nvCxnSpPr>
        <p:spPr>
          <a:xfrm flipH="1">
            <a:off x="9479184" y="4600647"/>
            <a:ext cx="555153" cy="55607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F031A5E-F10A-845D-EBAC-24F6EFCF1131}"/>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5" name="TextBox 4">
            <a:extLst>
              <a:ext uri="{FF2B5EF4-FFF2-40B4-BE49-F238E27FC236}">
                <a16:creationId xmlns:a16="http://schemas.microsoft.com/office/drawing/2014/main" id="{A4621853-CD1D-7A6B-C0B0-767CD6CBE590}"/>
              </a:ext>
            </a:extLst>
          </p:cNvPr>
          <p:cNvSpPr txBox="1"/>
          <p:nvPr/>
        </p:nvSpPr>
        <p:spPr>
          <a:xfrm>
            <a:off x="9968206" y="2348231"/>
            <a:ext cx="1812985" cy="369332"/>
          </a:xfrm>
          <a:prstGeom prst="rect">
            <a:avLst/>
          </a:prstGeom>
          <a:noFill/>
        </p:spPr>
        <p:txBody>
          <a:bodyPr wrap="square" rtlCol="0">
            <a:spAutoFit/>
          </a:bodyPr>
          <a:lstStyle/>
          <a:p>
            <a:r>
              <a:rPr lang="en-US" dirty="0">
                <a:solidFill>
                  <a:schemeClr val="bg1">
                    <a:lumMod val="50000"/>
                  </a:schemeClr>
                </a:solidFill>
              </a:rPr>
              <a:t>Germany</a:t>
            </a:r>
          </a:p>
        </p:txBody>
      </p:sp>
      <p:cxnSp>
        <p:nvCxnSpPr>
          <p:cNvPr id="6" name="Straight Arrow Connector 5">
            <a:extLst>
              <a:ext uri="{FF2B5EF4-FFF2-40B4-BE49-F238E27FC236}">
                <a16:creationId xmlns:a16="http://schemas.microsoft.com/office/drawing/2014/main" id="{FA0AF0FF-3F49-F829-42C6-7B706E54C150}"/>
              </a:ext>
            </a:extLst>
          </p:cNvPr>
          <p:cNvCxnSpPr>
            <a:cxnSpLocks/>
          </p:cNvCxnSpPr>
          <p:nvPr/>
        </p:nvCxnSpPr>
        <p:spPr>
          <a:xfrm flipH="1">
            <a:off x="9479184" y="2645206"/>
            <a:ext cx="555153" cy="556073"/>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40793B5-38F7-DEE4-DDE3-0F2D495A6B70}"/>
              </a:ext>
            </a:extLst>
          </p:cNvPr>
          <p:cNvSpPr txBox="1"/>
          <p:nvPr/>
        </p:nvSpPr>
        <p:spPr>
          <a:xfrm>
            <a:off x="9986138" y="3740340"/>
            <a:ext cx="1812985" cy="369332"/>
          </a:xfrm>
          <a:prstGeom prst="rect">
            <a:avLst/>
          </a:prstGeom>
          <a:noFill/>
        </p:spPr>
        <p:txBody>
          <a:bodyPr wrap="square" rtlCol="0">
            <a:spAutoFit/>
          </a:bodyPr>
          <a:lstStyle/>
          <a:p>
            <a:r>
              <a:rPr lang="en-US" dirty="0">
                <a:solidFill>
                  <a:srgbClr val="FF0000"/>
                </a:solidFill>
              </a:rPr>
              <a:t>France</a:t>
            </a:r>
          </a:p>
        </p:txBody>
      </p:sp>
      <p:cxnSp>
        <p:nvCxnSpPr>
          <p:cNvPr id="8" name="Straight Arrow Connector 7">
            <a:extLst>
              <a:ext uri="{FF2B5EF4-FFF2-40B4-BE49-F238E27FC236}">
                <a16:creationId xmlns:a16="http://schemas.microsoft.com/office/drawing/2014/main" id="{232B0649-E729-A69E-8923-E50141BE8BD6}"/>
              </a:ext>
            </a:extLst>
          </p:cNvPr>
          <p:cNvCxnSpPr>
            <a:cxnSpLocks/>
          </p:cNvCxnSpPr>
          <p:nvPr/>
        </p:nvCxnSpPr>
        <p:spPr>
          <a:xfrm flipH="1">
            <a:off x="9497116" y="4037315"/>
            <a:ext cx="555153" cy="5560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55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B090-87AA-69C0-D71D-913744CC874B}"/>
              </a:ext>
            </a:extLst>
          </p:cNvPr>
          <p:cNvSpPr>
            <a:spLocks noGrp="1"/>
          </p:cNvSpPr>
          <p:nvPr>
            <p:ph type="title"/>
          </p:nvPr>
        </p:nvSpPr>
        <p:spPr/>
        <p:txBody>
          <a:bodyPr/>
          <a:lstStyle/>
          <a:p>
            <a:r>
              <a:rPr lang="en-US" dirty="0">
                <a:solidFill>
                  <a:schemeClr val="bg1"/>
                </a:solidFill>
              </a:rPr>
              <a:t>Eur</a:t>
            </a:r>
            <a:r>
              <a:rPr lang="en-US" dirty="0"/>
              <a:t>o Area</a:t>
            </a:r>
          </a:p>
        </p:txBody>
      </p:sp>
      <p:sp>
        <p:nvSpPr>
          <p:cNvPr id="4" name="Slide Number Placeholder 3">
            <a:extLst>
              <a:ext uri="{FF2B5EF4-FFF2-40B4-BE49-F238E27FC236}">
                <a16:creationId xmlns:a16="http://schemas.microsoft.com/office/drawing/2014/main" id="{EEDAF0DB-4FC8-33B5-4A9F-5C3C9A202774}"/>
              </a:ext>
            </a:extLst>
          </p:cNvPr>
          <p:cNvSpPr>
            <a:spLocks noGrp="1"/>
          </p:cNvSpPr>
          <p:nvPr>
            <p:ph type="sldNum" sz="quarter" idx="12"/>
          </p:nvPr>
        </p:nvSpPr>
        <p:spPr/>
        <p:txBody>
          <a:bodyPr/>
          <a:lstStyle/>
          <a:p>
            <a:fld id="{D9F085D5-EC86-4F6A-B501-C1359CB39116}" type="slidenum">
              <a:rPr lang="en-GB" smtClean="0"/>
              <a:t>45</a:t>
            </a:fld>
            <a:endParaRPr lang="en-GB"/>
          </a:p>
        </p:txBody>
      </p:sp>
      <p:pic>
        <p:nvPicPr>
          <p:cNvPr id="1026" name="Picture 2">
            <a:extLst>
              <a:ext uri="{FF2B5EF4-FFF2-40B4-BE49-F238E27FC236}">
                <a16:creationId xmlns:a16="http://schemas.microsoft.com/office/drawing/2014/main" id="{E5B5D9E2-C5FC-457F-486B-EF47F939A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295" y="557463"/>
            <a:ext cx="5807241" cy="58072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E8D4A1B-3957-EB68-353E-92073BF0AA57}"/>
              </a:ext>
            </a:extLst>
          </p:cNvPr>
          <p:cNvPicPr>
            <a:picLocks noChangeAspect="1"/>
          </p:cNvPicPr>
          <p:nvPr/>
        </p:nvPicPr>
        <p:blipFill>
          <a:blip r:embed="rId3"/>
          <a:stretch>
            <a:fillRect/>
          </a:stretch>
        </p:blipFill>
        <p:spPr>
          <a:xfrm>
            <a:off x="8967536" y="4938964"/>
            <a:ext cx="1917700" cy="381000"/>
          </a:xfrm>
          <a:prstGeom prst="rect">
            <a:avLst/>
          </a:prstGeom>
        </p:spPr>
      </p:pic>
      <p:pic>
        <p:nvPicPr>
          <p:cNvPr id="6" name="Picture 5">
            <a:extLst>
              <a:ext uri="{FF2B5EF4-FFF2-40B4-BE49-F238E27FC236}">
                <a16:creationId xmlns:a16="http://schemas.microsoft.com/office/drawing/2014/main" id="{D85A14A1-0A65-CF22-F535-6DCCDE2DDE3D}"/>
              </a:ext>
            </a:extLst>
          </p:cNvPr>
          <p:cNvPicPr>
            <a:picLocks noChangeAspect="1"/>
          </p:cNvPicPr>
          <p:nvPr/>
        </p:nvPicPr>
        <p:blipFill>
          <a:blip r:embed="rId4"/>
          <a:stretch>
            <a:fillRect/>
          </a:stretch>
        </p:blipFill>
        <p:spPr>
          <a:xfrm>
            <a:off x="8967536" y="4583364"/>
            <a:ext cx="1917700" cy="355600"/>
          </a:xfrm>
          <a:prstGeom prst="rect">
            <a:avLst/>
          </a:prstGeom>
        </p:spPr>
      </p:pic>
      <p:sp>
        <p:nvSpPr>
          <p:cNvPr id="3" name="TextBox 2">
            <a:extLst>
              <a:ext uri="{FF2B5EF4-FFF2-40B4-BE49-F238E27FC236}">
                <a16:creationId xmlns:a16="http://schemas.microsoft.com/office/drawing/2014/main" id="{9E58F717-ED23-FE12-FBCF-331B17980D6F}"/>
              </a:ext>
            </a:extLst>
          </p:cNvPr>
          <p:cNvSpPr txBox="1"/>
          <p:nvPr/>
        </p:nvSpPr>
        <p:spPr>
          <a:xfrm>
            <a:off x="9296400" y="2209800"/>
            <a:ext cx="1981200" cy="923330"/>
          </a:xfrm>
          <a:prstGeom prst="rect">
            <a:avLst/>
          </a:prstGeom>
          <a:noFill/>
          <a:ln w="38100">
            <a:solidFill>
              <a:srgbClr val="0070C0"/>
            </a:solidFill>
          </a:ln>
        </p:spPr>
        <p:txBody>
          <a:bodyPr wrap="square" rtlCol="0">
            <a:spAutoFit/>
          </a:bodyPr>
          <a:lstStyle/>
          <a:p>
            <a:r>
              <a:rPr lang="en-US" dirty="0"/>
              <a:t>Croatia adopted the euro January 1, 2023.</a:t>
            </a:r>
          </a:p>
        </p:txBody>
      </p:sp>
      <p:cxnSp>
        <p:nvCxnSpPr>
          <p:cNvPr id="8" name="Straight Arrow Connector 7">
            <a:extLst>
              <a:ext uri="{FF2B5EF4-FFF2-40B4-BE49-F238E27FC236}">
                <a16:creationId xmlns:a16="http://schemas.microsoft.com/office/drawing/2014/main" id="{F87E74CD-C211-C5DB-0CC5-7D9C19D94BC1}"/>
              </a:ext>
            </a:extLst>
          </p:cNvPr>
          <p:cNvCxnSpPr/>
          <p:nvPr/>
        </p:nvCxnSpPr>
        <p:spPr>
          <a:xfrm flipH="1">
            <a:off x="6477000" y="3124200"/>
            <a:ext cx="2819400" cy="16002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66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46</a:t>
            </a:fld>
            <a:endParaRPr lang="en-GB"/>
          </a:p>
        </p:txBody>
      </p:sp>
      <p:graphicFrame>
        <p:nvGraphicFramePr>
          <p:cNvPr id="5" name="Chart 4">
            <a:extLst>
              <a:ext uri="{FF2B5EF4-FFF2-40B4-BE49-F238E27FC236}">
                <a16:creationId xmlns:a16="http://schemas.microsoft.com/office/drawing/2014/main" id="{DC74A487-4F13-084D-B9B2-21407791FCBB}"/>
              </a:ext>
            </a:extLst>
          </p:cNvPr>
          <p:cNvGraphicFramePr>
            <a:graphicFrameLocks/>
          </p:cNvGraphicFramePr>
          <p:nvPr/>
        </p:nvGraphicFramePr>
        <p:xfrm>
          <a:off x="2417086" y="1165033"/>
          <a:ext cx="7066110" cy="529239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BD5AA68-A0A0-2611-4B20-6D717AB1B9B9}"/>
              </a:ext>
            </a:extLst>
          </p:cNvPr>
          <p:cNvSpPr txBox="1"/>
          <p:nvPr/>
        </p:nvSpPr>
        <p:spPr>
          <a:xfrm>
            <a:off x="908612" y="2483652"/>
            <a:ext cx="1438062" cy="1477328"/>
          </a:xfrm>
          <a:prstGeom prst="rect">
            <a:avLst/>
          </a:prstGeom>
          <a:noFill/>
        </p:spPr>
        <p:txBody>
          <a:bodyPr wrap="square" rtlCol="0">
            <a:spAutoFit/>
          </a:bodyPr>
          <a:lstStyle/>
          <a:p>
            <a:r>
              <a:rPr lang="en-US" dirty="0"/>
              <a:t>Rates here are scaled up to match value of euro in 1998.</a:t>
            </a:r>
          </a:p>
        </p:txBody>
      </p:sp>
      <p:sp>
        <p:nvSpPr>
          <p:cNvPr id="11" name="TextBox 10">
            <a:extLst>
              <a:ext uri="{FF2B5EF4-FFF2-40B4-BE49-F238E27FC236}">
                <a16:creationId xmlns:a16="http://schemas.microsoft.com/office/drawing/2014/main" id="{E50F7274-257F-63DA-B3A1-AEBA427AAC0E}"/>
              </a:ext>
            </a:extLst>
          </p:cNvPr>
          <p:cNvSpPr txBox="1"/>
          <p:nvPr/>
        </p:nvSpPr>
        <p:spPr>
          <a:xfrm>
            <a:off x="6225816" y="2483652"/>
            <a:ext cx="3046935" cy="1200329"/>
          </a:xfrm>
          <a:prstGeom prst="rect">
            <a:avLst/>
          </a:prstGeom>
          <a:noFill/>
          <a:ln w="38100">
            <a:solidFill>
              <a:srgbClr val="7030A0"/>
            </a:solidFill>
          </a:ln>
        </p:spPr>
        <p:txBody>
          <a:bodyPr wrap="square" rtlCol="0">
            <a:spAutoFit/>
          </a:bodyPr>
          <a:lstStyle/>
          <a:p>
            <a:pPr algn="ctr"/>
            <a:r>
              <a:rPr lang="en-US" dirty="0">
                <a:solidFill>
                  <a:srgbClr val="7030A0"/>
                </a:solidFill>
              </a:rPr>
              <a:t>In preparation for the common currency, countries sought to get their currencies to move together</a:t>
            </a:r>
          </a:p>
        </p:txBody>
      </p:sp>
      <p:sp>
        <p:nvSpPr>
          <p:cNvPr id="12" name="Left Brace 11">
            <a:extLst>
              <a:ext uri="{FF2B5EF4-FFF2-40B4-BE49-F238E27FC236}">
                <a16:creationId xmlns:a16="http://schemas.microsoft.com/office/drawing/2014/main" id="{C089FA4E-5C98-A273-C2D1-54C4FD6683DE}"/>
              </a:ext>
            </a:extLst>
          </p:cNvPr>
          <p:cNvSpPr/>
          <p:nvPr/>
        </p:nvSpPr>
        <p:spPr>
          <a:xfrm rot="5400000" flipV="1">
            <a:off x="6646059" y="3298737"/>
            <a:ext cx="255808" cy="1046617"/>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28E514F5-75C1-962B-7EF7-8E8FC5232BCF}"/>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6" name="TextBox 5">
            <a:extLst>
              <a:ext uri="{FF2B5EF4-FFF2-40B4-BE49-F238E27FC236}">
                <a16:creationId xmlns:a16="http://schemas.microsoft.com/office/drawing/2014/main" id="{94D27AE6-C02E-301A-FC46-9551DEB4D23A}"/>
              </a:ext>
            </a:extLst>
          </p:cNvPr>
          <p:cNvSpPr txBox="1"/>
          <p:nvPr/>
        </p:nvSpPr>
        <p:spPr>
          <a:xfrm>
            <a:off x="3009467" y="4626482"/>
            <a:ext cx="1812985" cy="369332"/>
          </a:xfrm>
          <a:prstGeom prst="rect">
            <a:avLst/>
          </a:prstGeom>
          <a:noFill/>
        </p:spPr>
        <p:txBody>
          <a:bodyPr wrap="square" rtlCol="0">
            <a:spAutoFit/>
          </a:bodyPr>
          <a:lstStyle/>
          <a:p>
            <a:r>
              <a:rPr lang="en-US" dirty="0">
                <a:solidFill>
                  <a:schemeClr val="bg1">
                    <a:lumMod val="50000"/>
                  </a:schemeClr>
                </a:solidFill>
              </a:rPr>
              <a:t>Germany</a:t>
            </a:r>
          </a:p>
        </p:txBody>
      </p:sp>
      <p:sp>
        <p:nvSpPr>
          <p:cNvPr id="7" name="TextBox 6">
            <a:extLst>
              <a:ext uri="{FF2B5EF4-FFF2-40B4-BE49-F238E27FC236}">
                <a16:creationId xmlns:a16="http://schemas.microsoft.com/office/drawing/2014/main" id="{299995E0-E071-5857-02AC-243C79BE8282}"/>
              </a:ext>
            </a:extLst>
          </p:cNvPr>
          <p:cNvSpPr txBox="1"/>
          <p:nvPr/>
        </p:nvSpPr>
        <p:spPr>
          <a:xfrm>
            <a:off x="3019067" y="3464461"/>
            <a:ext cx="1812985" cy="369332"/>
          </a:xfrm>
          <a:prstGeom prst="rect">
            <a:avLst/>
          </a:prstGeom>
          <a:noFill/>
        </p:spPr>
        <p:txBody>
          <a:bodyPr wrap="square" rtlCol="0">
            <a:spAutoFit/>
          </a:bodyPr>
          <a:lstStyle/>
          <a:p>
            <a:r>
              <a:rPr lang="en-US" dirty="0">
                <a:solidFill>
                  <a:srgbClr val="FF0000"/>
                </a:solidFill>
              </a:rPr>
              <a:t>France</a:t>
            </a:r>
          </a:p>
        </p:txBody>
      </p:sp>
      <p:sp>
        <p:nvSpPr>
          <p:cNvPr id="8" name="TextBox 7">
            <a:extLst>
              <a:ext uri="{FF2B5EF4-FFF2-40B4-BE49-F238E27FC236}">
                <a16:creationId xmlns:a16="http://schemas.microsoft.com/office/drawing/2014/main" id="{FDDB04FA-8A81-2BF4-4A9B-8EEDC5B5A0FD}"/>
              </a:ext>
            </a:extLst>
          </p:cNvPr>
          <p:cNvSpPr txBox="1"/>
          <p:nvPr/>
        </p:nvSpPr>
        <p:spPr>
          <a:xfrm>
            <a:off x="3009467" y="2452605"/>
            <a:ext cx="1812985" cy="369332"/>
          </a:xfrm>
          <a:prstGeom prst="rect">
            <a:avLst/>
          </a:prstGeom>
          <a:noFill/>
        </p:spPr>
        <p:txBody>
          <a:bodyPr wrap="square" rtlCol="0">
            <a:spAutoFit/>
          </a:bodyPr>
          <a:lstStyle/>
          <a:p>
            <a:r>
              <a:rPr lang="en-US" dirty="0">
                <a:solidFill>
                  <a:srgbClr val="00B050"/>
                </a:solidFill>
              </a:rPr>
              <a:t>Italy</a:t>
            </a:r>
          </a:p>
        </p:txBody>
      </p:sp>
      <p:sp>
        <p:nvSpPr>
          <p:cNvPr id="9" name="TextBox 8">
            <a:extLst>
              <a:ext uri="{FF2B5EF4-FFF2-40B4-BE49-F238E27FC236}">
                <a16:creationId xmlns:a16="http://schemas.microsoft.com/office/drawing/2014/main" id="{1D9968C7-BCE7-6823-9827-0BF9845CC6C4}"/>
              </a:ext>
            </a:extLst>
          </p:cNvPr>
          <p:cNvSpPr txBox="1"/>
          <p:nvPr/>
        </p:nvSpPr>
        <p:spPr>
          <a:xfrm>
            <a:off x="7861056" y="3706774"/>
            <a:ext cx="1812985" cy="369332"/>
          </a:xfrm>
          <a:prstGeom prst="rect">
            <a:avLst/>
          </a:prstGeom>
          <a:noFill/>
        </p:spPr>
        <p:txBody>
          <a:bodyPr wrap="square" rtlCol="0">
            <a:spAutoFit/>
          </a:bodyPr>
          <a:lstStyle/>
          <a:p>
            <a:r>
              <a:rPr lang="en-US" dirty="0">
                <a:solidFill>
                  <a:srgbClr val="0070C0"/>
                </a:solidFill>
              </a:rPr>
              <a:t>Euro Area</a:t>
            </a:r>
          </a:p>
        </p:txBody>
      </p:sp>
    </p:spTree>
    <p:extLst>
      <p:ext uri="{BB962C8B-B14F-4D97-AF65-F5344CB8AC3E}">
        <p14:creationId xmlns:p14="http://schemas.microsoft.com/office/powerpoint/2010/main" val="186215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47</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pic>
        <p:nvPicPr>
          <p:cNvPr id="8" name="Picture 7">
            <a:extLst>
              <a:ext uri="{FF2B5EF4-FFF2-40B4-BE49-F238E27FC236}">
                <a16:creationId xmlns:a16="http://schemas.microsoft.com/office/drawing/2014/main" id="{9035B54C-93E2-8756-6183-FB342C73C402}"/>
              </a:ext>
            </a:extLst>
          </p:cNvPr>
          <p:cNvPicPr>
            <a:picLocks noChangeAspect="1"/>
          </p:cNvPicPr>
          <p:nvPr/>
        </p:nvPicPr>
        <p:blipFill>
          <a:blip r:embed="rId3"/>
          <a:stretch>
            <a:fillRect/>
          </a:stretch>
        </p:blipFill>
        <p:spPr>
          <a:xfrm>
            <a:off x="931282" y="2141951"/>
            <a:ext cx="1588894" cy="286152"/>
          </a:xfrm>
          <a:prstGeom prst="rect">
            <a:avLst/>
          </a:prstGeom>
        </p:spPr>
      </p:pic>
      <p:sp>
        <p:nvSpPr>
          <p:cNvPr id="9" name="TextBox 8">
            <a:extLst>
              <a:ext uri="{FF2B5EF4-FFF2-40B4-BE49-F238E27FC236}">
                <a16:creationId xmlns:a16="http://schemas.microsoft.com/office/drawing/2014/main" id="{94FA27C4-4B5E-EBA2-5A6B-449B3E357437}"/>
              </a:ext>
            </a:extLst>
          </p:cNvPr>
          <p:cNvSpPr txBox="1"/>
          <p:nvPr/>
        </p:nvSpPr>
        <p:spPr>
          <a:xfrm>
            <a:off x="931282" y="2428103"/>
            <a:ext cx="1588894" cy="338554"/>
          </a:xfrm>
          <a:prstGeom prst="rect">
            <a:avLst/>
          </a:prstGeom>
          <a:noFill/>
        </p:spPr>
        <p:txBody>
          <a:bodyPr wrap="square" rtlCol="0">
            <a:spAutoFit/>
          </a:bodyPr>
          <a:lstStyle/>
          <a:p>
            <a:r>
              <a:rPr lang="en-US" sz="1600" dirty="0"/>
              <a:t>July 14, 2022</a:t>
            </a:r>
          </a:p>
        </p:txBody>
      </p:sp>
      <p:pic>
        <p:nvPicPr>
          <p:cNvPr id="10" name="Picture 9">
            <a:extLst>
              <a:ext uri="{FF2B5EF4-FFF2-40B4-BE49-F238E27FC236}">
                <a16:creationId xmlns:a16="http://schemas.microsoft.com/office/drawing/2014/main" id="{88C5C28F-721B-18F6-AAE2-297939464E18}"/>
              </a:ext>
            </a:extLst>
          </p:cNvPr>
          <p:cNvPicPr>
            <a:picLocks noChangeAspect="1"/>
          </p:cNvPicPr>
          <p:nvPr/>
        </p:nvPicPr>
        <p:blipFill>
          <a:blip r:embed="rId4"/>
          <a:stretch>
            <a:fillRect/>
          </a:stretch>
        </p:blipFill>
        <p:spPr>
          <a:xfrm>
            <a:off x="3018771" y="1909337"/>
            <a:ext cx="6555723" cy="4171824"/>
          </a:xfrm>
          <a:prstGeom prst="rect">
            <a:avLst/>
          </a:prstGeom>
        </p:spPr>
      </p:pic>
      <p:pic>
        <p:nvPicPr>
          <p:cNvPr id="11" name="Picture 10">
            <a:extLst>
              <a:ext uri="{FF2B5EF4-FFF2-40B4-BE49-F238E27FC236}">
                <a16:creationId xmlns:a16="http://schemas.microsoft.com/office/drawing/2014/main" id="{6C50E6F9-A29C-7186-7E68-3D4465E740CE}"/>
              </a:ext>
            </a:extLst>
          </p:cNvPr>
          <p:cNvPicPr>
            <a:picLocks noChangeAspect="1"/>
          </p:cNvPicPr>
          <p:nvPr/>
        </p:nvPicPr>
        <p:blipFill>
          <a:blip r:embed="rId5"/>
          <a:stretch>
            <a:fillRect/>
          </a:stretch>
        </p:blipFill>
        <p:spPr>
          <a:xfrm>
            <a:off x="1860289" y="1026145"/>
            <a:ext cx="6216249" cy="966741"/>
          </a:xfrm>
          <a:prstGeom prst="rect">
            <a:avLst/>
          </a:prstGeom>
        </p:spPr>
      </p:pic>
    </p:spTree>
    <p:extLst>
      <p:ext uri="{BB962C8B-B14F-4D97-AF65-F5344CB8AC3E}">
        <p14:creationId xmlns:p14="http://schemas.microsoft.com/office/powerpoint/2010/main" val="11410372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48</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280891"/>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Jan 30,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646331"/>
          </a:xfrm>
          <a:prstGeom prst="rect">
            <a:avLst/>
          </a:prstGeom>
          <a:noFill/>
        </p:spPr>
        <p:txBody>
          <a:bodyPr wrap="square" rtlCol="0">
            <a:spAutoFit/>
          </a:bodyPr>
          <a:lstStyle/>
          <a:p>
            <a:r>
              <a:rPr lang="en-US" sz="3600" dirty="0"/>
              <a:t>Euro</a:t>
            </a:r>
          </a:p>
        </p:txBody>
      </p:sp>
      <p:pic>
        <p:nvPicPr>
          <p:cNvPr id="3" name="Picture 2">
            <a:extLst>
              <a:ext uri="{FF2B5EF4-FFF2-40B4-BE49-F238E27FC236}">
                <a16:creationId xmlns:a16="http://schemas.microsoft.com/office/drawing/2014/main" id="{54CBD116-F65B-934C-6C2A-F47956890046}"/>
              </a:ext>
            </a:extLst>
          </p:cNvPr>
          <p:cNvPicPr>
            <a:picLocks noChangeAspect="1"/>
          </p:cNvPicPr>
          <p:nvPr/>
        </p:nvPicPr>
        <p:blipFill>
          <a:blip r:embed="rId3"/>
          <a:stretch>
            <a:fillRect/>
          </a:stretch>
        </p:blipFill>
        <p:spPr>
          <a:xfrm>
            <a:off x="3365500" y="1587500"/>
            <a:ext cx="5461000" cy="3683000"/>
          </a:xfrm>
          <a:prstGeom prst="rect">
            <a:avLst/>
          </a:prstGeom>
        </p:spPr>
      </p:pic>
    </p:spTree>
    <p:extLst>
      <p:ext uri="{BB962C8B-B14F-4D97-AF65-F5344CB8AC3E}">
        <p14:creationId xmlns:p14="http://schemas.microsoft.com/office/powerpoint/2010/main" val="40543854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49</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931282" y="2428103"/>
            <a:ext cx="1588894" cy="338554"/>
          </a:xfrm>
          <a:prstGeom prst="rect">
            <a:avLst/>
          </a:prstGeom>
          <a:noFill/>
        </p:spPr>
        <p:txBody>
          <a:bodyPr wrap="square" rtlCol="0">
            <a:spAutoFit/>
          </a:bodyPr>
          <a:lstStyle/>
          <a:p>
            <a:r>
              <a:rPr lang="en-US" sz="1600" dirty="0"/>
              <a:t>July 18, 2022</a:t>
            </a:r>
          </a:p>
        </p:txBody>
      </p:sp>
      <p:pic>
        <p:nvPicPr>
          <p:cNvPr id="2" name="Picture 1">
            <a:extLst>
              <a:ext uri="{FF2B5EF4-FFF2-40B4-BE49-F238E27FC236}">
                <a16:creationId xmlns:a16="http://schemas.microsoft.com/office/drawing/2014/main" id="{8A98B25E-7C5E-7B25-D757-85A70B6A2DBE}"/>
              </a:ext>
            </a:extLst>
          </p:cNvPr>
          <p:cNvPicPr>
            <a:picLocks noChangeAspect="1"/>
          </p:cNvPicPr>
          <p:nvPr/>
        </p:nvPicPr>
        <p:blipFill>
          <a:blip r:embed="rId3"/>
          <a:stretch>
            <a:fillRect/>
          </a:stretch>
        </p:blipFill>
        <p:spPr>
          <a:xfrm>
            <a:off x="2520176" y="1518366"/>
            <a:ext cx="6949501" cy="4711860"/>
          </a:xfrm>
          <a:prstGeom prst="rect">
            <a:avLst/>
          </a:prstGeom>
        </p:spPr>
      </p:pic>
      <p:pic>
        <p:nvPicPr>
          <p:cNvPr id="3" name="Picture 2">
            <a:extLst>
              <a:ext uri="{FF2B5EF4-FFF2-40B4-BE49-F238E27FC236}">
                <a16:creationId xmlns:a16="http://schemas.microsoft.com/office/drawing/2014/main" id="{2E6369CE-2EE4-EB78-2906-3D5CCFCC1D0C}"/>
              </a:ext>
            </a:extLst>
          </p:cNvPr>
          <p:cNvPicPr>
            <a:picLocks noChangeAspect="1"/>
          </p:cNvPicPr>
          <p:nvPr/>
        </p:nvPicPr>
        <p:blipFill>
          <a:blip r:embed="rId4"/>
          <a:stretch>
            <a:fillRect/>
          </a:stretch>
        </p:blipFill>
        <p:spPr>
          <a:xfrm>
            <a:off x="1397525" y="1054174"/>
            <a:ext cx="7875225" cy="522114"/>
          </a:xfrm>
          <a:prstGeom prst="rect">
            <a:avLst/>
          </a:prstGeom>
        </p:spPr>
      </p:pic>
      <p:pic>
        <p:nvPicPr>
          <p:cNvPr id="5" name="Picture 4">
            <a:extLst>
              <a:ext uri="{FF2B5EF4-FFF2-40B4-BE49-F238E27FC236}">
                <a16:creationId xmlns:a16="http://schemas.microsoft.com/office/drawing/2014/main" id="{ACC0DC32-48A9-A092-90DB-31E1B5B8486E}"/>
              </a:ext>
            </a:extLst>
          </p:cNvPr>
          <p:cNvPicPr>
            <a:picLocks noChangeAspect="1"/>
          </p:cNvPicPr>
          <p:nvPr/>
        </p:nvPicPr>
        <p:blipFill>
          <a:blip r:embed="rId5"/>
          <a:stretch>
            <a:fillRect/>
          </a:stretch>
        </p:blipFill>
        <p:spPr>
          <a:xfrm>
            <a:off x="478292" y="2180670"/>
            <a:ext cx="2041884" cy="268669"/>
          </a:xfrm>
          <a:prstGeom prst="rect">
            <a:avLst/>
          </a:prstGeom>
        </p:spPr>
      </p:pic>
    </p:spTree>
    <p:extLst>
      <p:ext uri="{BB962C8B-B14F-4D97-AF65-F5344CB8AC3E}">
        <p14:creationId xmlns:p14="http://schemas.microsoft.com/office/powerpoint/2010/main" val="2511479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10372" y="1399139"/>
            <a:ext cx="8310271" cy="4831800"/>
          </a:xfrm>
        </p:spPr>
        <p:txBody>
          <a:bodyPr>
            <a:normAutofit fontScale="92500" lnSpcReduction="20000"/>
          </a:bodyPr>
          <a:lstStyle/>
          <a:p>
            <a:r>
              <a:rPr lang="en-US" dirty="0"/>
              <a:t>The trade </a:t>
            </a:r>
            <a:r>
              <a:rPr lang="en-US" u="sng" dirty="0"/>
              <a:t>balance</a:t>
            </a:r>
          </a:p>
          <a:p>
            <a:pPr lvl="1"/>
            <a:r>
              <a:rPr lang="en-US" dirty="0"/>
              <a:t>Defined as Exports minus Imports, X–M</a:t>
            </a:r>
          </a:p>
          <a:p>
            <a:pPr lvl="1"/>
            <a:r>
              <a:rPr lang="en-US" dirty="0"/>
              <a:t>May be reported for goods only, or for goods and services</a:t>
            </a:r>
          </a:p>
          <a:p>
            <a:r>
              <a:rPr lang="en-US" dirty="0"/>
              <a:t>When trade balance is negative, that’s a </a:t>
            </a:r>
            <a:r>
              <a:rPr lang="en-US" u="sng" dirty="0"/>
              <a:t>trade deficit</a:t>
            </a:r>
          </a:p>
          <a:p>
            <a:pPr lvl="1"/>
            <a:r>
              <a:rPr lang="en-US" dirty="0"/>
              <a:t>Thus trade deficit is Imports minus Exports, M–X</a:t>
            </a:r>
          </a:p>
          <a:p>
            <a:r>
              <a:rPr lang="en-US" dirty="0"/>
              <a:t>The US:</a:t>
            </a:r>
          </a:p>
          <a:p>
            <a:pPr lvl="1"/>
            <a:r>
              <a:rPr lang="en-US" dirty="0"/>
              <a:t>Has had a deficit for many decades</a:t>
            </a:r>
          </a:p>
          <a:p>
            <a:pPr lvl="1"/>
            <a:r>
              <a:rPr lang="en-US" dirty="0"/>
              <a:t>It has grown substantially in recent years</a:t>
            </a:r>
          </a:p>
          <a:p>
            <a:pPr lvl="1"/>
            <a:r>
              <a:rPr lang="en-US" dirty="0"/>
              <a:t>Has had a surplus for trade in services</a:t>
            </a:r>
          </a:p>
          <a:p>
            <a:r>
              <a:rPr lang="en-US" dirty="0"/>
              <a:t>Another measure:  “The Current Account Balance”</a:t>
            </a:r>
          </a:p>
          <a:p>
            <a:pPr lvl="1"/>
            <a:r>
              <a:rPr lang="en-US" dirty="0"/>
              <a:t>This is the trade balance plus:</a:t>
            </a:r>
          </a:p>
          <a:p>
            <a:pPr lvl="2"/>
            <a:r>
              <a:rPr lang="en-US" dirty="0"/>
              <a:t>International income flows (interest, dividends, profits, wages)</a:t>
            </a:r>
          </a:p>
          <a:p>
            <a:pPr lvl="2"/>
            <a:r>
              <a:rPr lang="en-US" dirty="0"/>
              <a:t>International transfer payments (e.g., remittances, aid)</a:t>
            </a:r>
          </a:p>
          <a:p>
            <a:pPr lvl="1"/>
            <a:r>
              <a:rPr lang="en-US" dirty="0"/>
              <a:t>Not very different from the trade balance</a:t>
            </a:r>
          </a:p>
          <a:p>
            <a:endParaRPr lang="en-US" dirty="0"/>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5</a:t>
            </a:fld>
            <a:endParaRPr lang="en-US"/>
          </a:p>
        </p:txBody>
      </p:sp>
    </p:spTree>
    <p:extLst>
      <p:ext uri="{BB962C8B-B14F-4D97-AF65-F5344CB8AC3E}">
        <p14:creationId xmlns:p14="http://schemas.microsoft.com/office/powerpoint/2010/main" val="310978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50</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pic>
        <p:nvPicPr>
          <p:cNvPr id="7" name="Picture 6">
            <a:extLst>
              <a:ext uri="{FF2B5EF4-FFF2-40B4-BE49-F238E27FC236}">
                <a16:creationId xmlns:a16="http://schemas.microsoft.com/office/drawing/2014/main" id="{AD540B19-006A-A5D6-DA68-7926BB6119CD}"/>
              </a:ext>
            </a:extLst>
          </p:cNvPr>
          <p:cNvPicPr>
            <a:picLocks noChangeAspect="1"/>
          </p:cNvPicPr>
          <p:nvPr/>
        </p:nvPicPr>
        <p:blipFill>
          <a:blip r:embed="rId3"/>
          <a:stretch>
            <a:fillRect/>
          </a:stretch>
        </p:blipFill>
        <p:spPr>
          <a:xfrm>
            <a:off x="2209800" y="914399"/>
            <a:ext cx="7772400" cy="5311363"/>
          </a:xfrm>
          <a:prstGeom prst="rect">
            <a:avLst/>
          </a:prstGeom>
        </p:spPr>
      </p:pic>
      <p:sp>
        <p:nvSpPr>
          <p:cNvPr id="8" name="TextBox 7">
            <a:extLst>
              <a:ext uri="{FF2B5EF4-FFF2-40B4-BE49-F238E27FC236}">
                <a16:creationId xmlns:a16="http://schemas.microsoft.com/office/drawing/2014/main" id="{44804C80-C5C0-6C43-CC4D-630B4A7E3C0A}"/>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FT, 1/27/23</a:t>
            </a:r>
          </a:p>
        </p:txBody>
      </p:sp>
    </p:spTree>
    <p:extLst>
      <p:ext uri="{BB962C8B-B14F-4D97-AF65-F5344CB8AC3E}">
        <p14:creationId xmlns:p14="http://schemas.microsoft.com/office/powerpoint/2010/main" val="2979751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69EFEA72-2309-4E4C-838F-39E78E33F45B}"/>
              </a:ext>
            </a:extLst>
          </p:cNvPr>
          <p:cNvGraphicFramePr>
            <a:graphicFrameLocks/>
          </p:cNvGraphicFramePr>
          <p:nvPr>
            <p:extLst>
              <p:ext uri="{D42A27DB-BD31-4B8C-83A1-F6EECF244321}">
                <p14:modId xmlns:p14="http://schemas.microsoft.com/office/powerpoint/2010/main" val="2494405813"/>
              </p:ext>
            </p:extLst>
          </p:nvPr>
        </p:nvGraphicFramePr>
        <p:xfrm>
          <a:off x="2417086" y="1165031"/>
          <a:ext cx="7066110" cy="490477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51</a:t>
            </a:fld>
            <a:endParaRPr lang="en-GB"/>
          </a:p>
        </p:txBody>
      </p:sp>
      <p:sp>
        <p:nvSpPr>
          <p:cNvPr id="13" name="TextBox 12">
            <a:extLst>
              <a:ext uri="{FF2B5EF4-FFF2-40B4-BE49-F238E27FC236}">
                <a16:creationId xmlns:a16="http://schemas.microsoft.com/office/drawing/2014/main" id="{9ED0E695-07A9-D517-ED6F-C62BF9876674}"/>
              </a:ext>
            </a:extLst>
          </p:cNvPr>
          <p:cNvSpPr txBox="1"/>
          <p:nvPr/>
        </p:nvSpPr>
        <p:spPr>
          <a:xfrm>
            <a:off x="3229438" y="3905760"/>
            <a:ext cx="2189475" cy="1200329"/>
          </a:xfrm>
          <a:prstGeom prst="rect">
            <a:avLst/>
          </a:prstGeom>
          <a:solidFill>
            <a:schemeClr val="bg1"/>
          </a:solidFill>
          <a:ln w="38100">
            <a:solidFill>
              <a:srgbClr val="7030A0"/>
            </a:solidFill>
          </a:ln>
        </p:spPr>
        <p:txBody>
          <a:bodyPr wrap="square" rtlCol="0">
            <a:spAutoFit/>
          </a:bodyPr>
          <a:lstStyle/>
          <a:p>
            <a:pPr algn="ctr"/>
            <a:r>
              <a:rPr lang="en-US" dirty="0">
                <a:solidFill>
                  <a:srgbClr val="7030A0"/>
                </a:solidFill>
              </a:rPr>
              <a:t>Unlike other countries, Canada let its exchange rate float 1950-1962</a:t>
            </a:r>
          </a:p>
        </p:txBody>
      </p:sp>
      <p:sp>
        <p:nvSpPr>
          <p:cNvPr id="14" name="Left Brace 13">
            <a:extLst>
              <a:ext uri="{FF2B5EF4-FFF2-40B4-BE49-F238E27FC236}">
                <a16:creationId xmlns:a16="http://schemas.microsoft.com/office/drawing/2014/main" id="{39C81FFF-A831-8E19-3A03-D43DB42A12C1}"/>
              </a:ext>
            </a:extLst>
          </p:cNvPr>
          <p:cNvSpPr/>
          <p:nvPr/>
        </p:nvSpPr>
        <p:spPr>
          <a:xfrm rot="16200000">
            <a:off x="3677533" y="3179032"/>
            <a:ext cx="255808" cy="1037478"/>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2CC7554D-149B-9CC6-0D38-60C8C702490B}"/>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313725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52</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Jan 30,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Canadian dollar</a:t>
            </a:r>
          </a:p>
        </p:txBody>
      </p:sp>
      <p:pic>
        <p:nvPicPr>
          <p:cNvPr id="3" name="Picture 2">
            <a:extLst>
              <a:ext uri="{FF2B5EF4-FFF2-40B4-BE49-F238E27FC236}">
                <a16:creationId xmlns:a16="http://schemas.microsoft.com/office/drawing/2014/main" id="{46406023-EDC0-E990-64BC-724C3F939C8D}"/>
              </a:ext>
            </a:extLst>
          </p:cNvPr>
          <p:cNvPicPr>
            <a:picLocks noChangeAspect="1"/>
          </p:cNvPicPr>
          <p:nvPr/>
        </p:nvPicPr>
        <p:blipFill>
          <a:blip r:embed="rId3"/>
          <a:stretch>
            <a:fillRect/>
          </a:stretch>
        </p:blipFill>
        <p:spPr>
          <a:xfrm>
            <a:off x="3365500" y="1587500"/>
            <a:ext cx="5461000" cy="3683000"/>
          </a:xfrm>
          <a:prstGeom prst="rect">
            <a:avLst/>
          </a:prstGeom>
        </p:spPr>
      </p:pic>
    </p:spTree>
    <p:extLst>
      <p:ext uri="{BB962C8B-B14F-4D97-AF65-F5344CB8AC3E}">
        <p14:creationId xmlns:p14="http://schemas.microsoft.com/office/powerpoint/2010/main" val="28001614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53</a:t>
            </a:fld>
            <a:endParaRPr lang="en-GB"/>
          </a:p>
        </p:txBody>
      </p:sp>
      <p:cxnSp>
        <p:nvCxnSpPr>
          <p:cNvPr id="13" name="Straight Arrow Connector 12">
            <a:extLst>
              <a:ext uri="{FF2B5EF4-FFF2-40B4-BE49-F238E27FC236}">
                <a16:creationId xmlns:a16="http://schemas.microsoft.com/office/drawing/2014/main" id="{F547443F-4289-16C3-86CE-2B7A096C9875}"/>
              </a:ext>
            </a:extLst>
          </p:cNvPr>
          <p:cNvCxnSpPr/>
          <p:nvPr/>
        </p:nvCxnSpPr>
        <p:spPr>
          <a:xfrm flipH="1">
            <a:off x="6866021" y="4021998"/>
            <a:ext cx="1164317" cy="130398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BDEA176-42D8-F8B0-E5A9-A9F6F4268541}"/>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20" name="Chart 19">
            <a:extLst>
              <a:ext uri="{FF2B5EF4-FFF2-40B4-BE49-F238E27FC236}">
                <a16:creationId xmlns:a16="http://schemas.microsoft.com/office/drawing/2014/main" id="{88444FEC-F36A-8A42-AF90-8CC463CE0D59}"/>
              </a:ext>
            </a:extLst>
          </p:cNvPr>
          <p:cNvGraphicFramePr>
            <a:graphicFrameLocks/>
          </p:cNvGraphicFramePr>
          <p:nvPr/>
        </p:nvGraphicFramePr>
        <p:xfrm>
          <a:off x="2417086" y="1165031"/>
          <a:ext cx="7062098" cy="488481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9F2CEFA-7193-7C4B-95E7-4A3A7449F907}"/>
              </a:ext>
            </a:extLst>
          </p:cNvPr>
          <p:cNvSpPr txBox="1"/>
          <p:nvPr/>
        </p:nvSpPr>
        <p:spPr>
          <a:xfrm>
            <a:off x="8030338" y="2083006"/>
            <a:ext cx="1744576" cy="1938992"/>
          </a:xfrm>
          <a:prstGeom prst="rect">
            <a:avLst/>
          </a:prstGeom>
          <a:solidFill>
            <a:schemeClr val="bg1"/>
          </a:solidFill>
          <a:ln w="50800">
            <a:solidFill>
              <a:srgbClr val="FF0000"/>
            </a:solidFill>
          </a:ln>
        </p:spPr>
        <p:txBody>
          <a:bodyPr wrap="square" rtlCol="0">
            <a:spAutoFit/>
          </a:bodyPr>
          <a:lstStyle/>
          <a:p>
            <a:r>
              <a:rPr lang="en-US" sz="2400" dirty="0">
                <a:solidFill>
                  <a:srgbClr val="FF0000"/>
                </a:solidFill>
              </a:rPr>
              <a:t>1000 old pesos replaced by 1 new peso, Jan 1, 1993</a:t>
            </a:r>
          </a:p>
        </p:txBody>
      </p:sp>
    </p:spTree>
    <p:extLst>
      <p:ext uri="{BB962C8B-B14F-4D97-AF65-F5344CB8AC3E}">
        <p14:creationId xmlns:p14="http://schemas.microsoft.com/office/powerpoint/2010/main" val="139575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54</a:t>
            </a:fld>
            <a:endParaRPr lang="en-GB"/>
          </a:p>
        </p:txBody>
      </p:sp>
      <p:graphicFrame>
        <p:nvGraphicFramePr>
          <p:cNvPr id="5" name="Chart 4">
            <a:extLst>
              <a:ext uri="{FF2B5EF4-FFF2-40B4-BE49-F238E27FC236}">
                <a16:creationId xmlns:a16="http://schemas.microsoft.com/office/drawing/2014/main" id="{BCCCA0CD-6297-0842-866F-E4699F8FC28F}"/>
              </a:ext>
            </a:extLst>
          </p:cNvPr>
          <p:cNvGraphicFramePr>
            <a:graphicFrameLocks/>
          </p:cNvGraphicFramePr>
          <p:nvPr/>
        </p:nvGraphicFramePr>
        <p:xfrm>
          <a:off x="2417087" y="1165031"/>
          <a:ext cx="7066109" cy="490477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834C9EC6-8381-1114-C15B-10D63C0C843D}"/>
              </a:ext>
            </a:extLst>
          </p:cNvPr>
          <p:cNvSpPr txBox="1"/>
          <p:nvPr/>
        </p:nvSpPr>
        <p:spPr>
          <a:xfrm>
            <a:off x="374046" y="1514821"/>
            <a:ext cx="1744576" cy="1938992"/>
          </a:xfrm>
          <a:prstGeom prst="rect">
            <a:avLst/>
          </a:prstGeom>
          <a:noFill/>
          <a:ln w="50800">
            <a:solidFill>
              <a:srgbClr val="FF0000"/>
            </a:solidFill>
          </a:ln>
        </p:spPr>
        <p:txBody>
          <a:bodyPr wrap="square" rtlCol="0">
            <a:spAutoFit/>
          </a:bodyPr>
          <a:lstStyle/>
          <a:p>
            <a:r>
              <a:rPr lang="en-US" sz="2400" dirty="0">
                <a:solidFill>
                  <a:srgbClr val="FF0000"/>
                </a:solidFill>
              </a:rPr>
              <a:t>1000 old pesos replaced by 1 new peso, Jan 1, 1993</a:t>
            </a:r>
          </a:p>
        </p:txBody>
      </p:sp>
      <p:cxnSp>
        <p:nvCxnSpPr>
          <p:cNvPr id="12" name="Straight Arrow Connector 11">
            <a:extLst>
              <a:ext uri="{FF2B5EF4-FFF2-40B4-BE49-F238E27FC236}">
                <a16:creationId xmlns:a16="http://schemas.microsoft.com/office/drawing/2014/main" id="{30E99F6D-8C65-09C4-FA19-958F29373CAF}"/>
              </a:ext>
            </a:extLst>
          </p:cNvPr>
          <p:cNvCxnSpPr>
            <a:cxnSpLocks/>
          </p:cNvCxnSpPr>
          <p:nvPr/>
        </p:nvCxnSpPr>
        <p:spPr>
          <a:xfrm>
            <a:off x="2118622" y="3453813"/>
            <a:ext cx="1682101" cy="188936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41D60F9-8C27-2B87-6439-A1D3B97B0CFF}"/>
              </a:ext>
            </a:extLst>
          </p:cNvPr>
          <p:cNvSpPr txBox="1"/>
          <p:nvPr/>
        </p:nvSpPr>
        <p:spPr>
          <a:xfrm>
            <a:off x="4974636" y="2330174"/>
            <a:ext cx="1089268" cy="461665"/>
          </a:xfrm>
          <a:prstGeom prst="rect">
            <a:avLst/>
          </a:prstGeom>
          <a:solidFill>
            <a:schemeClr val="bg1"/>
          </a:solidFill>
          <a:ln w="50800">
            <a:solidFill>
              <a:srgbClr val="FF0000"/>
            </a:solidFill>
          </a:ln>
        </p:spPr>
        <p:txBody>
          <a:bodyPr wrap="square" rtlCol="0">
            <a:spAutoFit/>
          </a:bodyPr>
          <a:lstStyle/>
          <a:p>
            <a:pPr algn="ctr"/>
            <a:r>
              <a:rPr lang="en-US" sz="2400" dirty="0">
                <a:solidFill>
                  <a:srgbClr val="FF0000"/>
                </a:solidFill>
              </a:rPr>
              <a:t>NAFTA</a:t>
            </a:r>
          </a:p>
        </p:txBody>
      </p:sp>
      <p:cxnSp>
        <p:nvCxnSpPr>
          <p:cNvPr id="18" name="Straight Arrow Connector 17">
            <a:extLst>
              <a:ext uri="{FF2B5EF4-FFF2-40B4-BE49-F238E27FC236}">
                <a16:creationId xmlns:a16="http://schemas.microsoft.com/office/drawing/2014/main" id="{060BA7CB-3AB7-B7CC-5D63-910BFDBC9D1B}"/>
              </a:ext>
            </a:extLst>
          </p:cNvPr>
          <p:cNvCxnSpPr>
            <a:cxnSpLocks/>
          </p:cNvCxnSpPr>
          <p:nvPr/>
        </p:nvCxnSpPr>
        <p:spPr>
          <a:xfrm flipH="1">
            <a:off x="3885368" y="2791839"/>
            <a:ext cx="1089268" cy="46166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28587F0-D526-5DEF-756C-4D4B1DB10A30}"/>
              </a:ext>
            </a:extLst>
          </p:cNvPr>
          <p:cNvSpPr txBox="1"/>
          <p:nvPr/>
        </p:nvSpPr>
        <p:spPr>
          <a:xfrm>
            <a:off x="4503628" y="3530239"/>
            <a:ext cx="3793619" cy="461665"/>
          </a:xfrm>
          <a:prstGeom prst="rect">
            <a:avLst/>
          </a:prstGeom>
          <a:solidFill>
            <a:schemeClr val="bg1"/>
          </a:solidFill>
          <a:ln w="50800">
            <a:solidFill>
              <a:srgbClr val="FF0000"/>
            </a:solidFill>
          </a:ln>
        </p:spPr>
        <p:txBody>
          <a:bodyPr wrap="square" rtlCol="0">
            <a:spAutoFit/>
          </a:bodyPr>
          <a:lstStyle/>
          <a:p>
            <a:pPr algn="ctr"/>
            <a:r>
              <a:rPr lang="en-US" sz="2400" dirty="0">
                <a:solidFill>
                  <a:srgbClr val="FF0000"/>
                </a:solidFill>
              </a:rPr>
              <a:t>Peso Crisis aka Tequila Crisis</a:t>
            </a:r>
          </a:p>
        </p:txBody>
      </p:sp>
      <p:sp>
        <p:nvSpPr>
          <p:cNvPr id="22" name="Left Brace 21">
            <a:extLst>
              <a:ext uri="{FF2B5EF4-FFF2-40B4-BE49-F238E27FC236}">
                <a16:creationId xmlns:a16="http://schemas.microsoft.com/office/drawing/2014/main" id="{B8AEB09A-34A8-F2EE-E5EC-3C03C6571D34}"/>
              </a:ext>
            </a:extLst>
          </p:cNvPr>
          <p:cNvSpPr/>
          <p:nvPr/>
        </p:nvSpPr>
        <p:spPr>
          <a:xfrm rot="10800000" flipV="1">
            <a:off x="4242992" y="3250976"/>
            <a:ext cx="255808" cy="1046617"/>
          </a:xfrm>
          <a:prstGeom prst="leftBrace">
            <a:avLst>
              <a:gd name="adj1" fmla="val 41990"/>
              <a:gd name="adj2" fmla="val 49209"/>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C9026D49-34A5-F1C6-BBCD-13CBC54FEC73}"/>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189401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21" grpId="0" animBg="1"/>
      <p:bldP spid="2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55</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Jan 30,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Mexican peso</a:t>
            </a:r>
          </a:p>
        </p:txBody>
      </p:sp>
      <p:pic>
        <p:nvPicPr>
          <p:cNvPr id="3" name="Picture 2">
            <a:extLst>
              <a:ext uri="{FF2B5EF4-FFF2-40B4-BE49-F238E27FC236}">
                <a16:creationId xmlns:a16="http://schemas.microsoft.com/office/drawing/2014/main" id="{8B4B84FD-1FCA-258D-DBFA-447D3DB135F5}"/>
              </a:ext>
            </a:extLst>
          </p:cNvPr>
          <p:cNvPicPr>
            <a:picLocks noChangeAspect="1"/>
          </p:cNvPicPr>
          <p:nvPr/>
        </p:nvPicPr>
        <p:blipFill>
          <a:blip r:embed="rId3"/>
          <a:stretch>
            <a:fillRect/>
          </a:stretch>
        </p:blipFill>
        <p:spPr>
          <a:xfrm>
            <a:off x="3365500" y="1587500"/>
            <a:ext cx="5461000" cy="3683000"/>
          </a:xfrm>
          <a:prstGeom prst="rect">
            <a:avLst/>
          </a:prstGeom>
        </p:spPr>
      </p:pic>
    </p:spTree>
    <p:extLst>
      <p:ext uri="{BB962C8B-B14F-4D97-AF65-F5344CB8AC3E}">
        <p14:creationId xmlns:p14="http://schemas.microsoft.com/office/powerpoint/2010/main" val="3984780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56</a:t>
            </a:fld>
            <a:endParaRPr lang="en-GB"/>
          </a:p>
        </p:txBody>
      </p:sp>
      <p:sp>
        <p:nvSpPr>
          <p:cNvPr id="14" name="TextBox 13">
            <a:extLst>
              <a:ext uri="{FF2B5EF4-FFF2-40B4-BE49-F238E27FC236}">
                <a16:creationId xmlns:a16="http://schemas.microsoft.com/office/drawing/2014/main" id="{D8D668CE-BE0C-0870-5D92-5A0E7728BC13}"/>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15" name="Chart 14">
            <a:extLst>
              <a:ext uri="{FF2B5EF4-FFF2-40B4-BE49-F238E27FC236}">
                <a16:creationId xmlns:a16="http://schemas.microsoft.com/office/drawing/2014/main" id="{E30945D0-F5F8-0B43-B6E9-E2E4C47C9B63}"/>
              </a:ext>
            </a:extLst>
          </p:cNvPr>
          <p:cNvGraphicFramePr>
            <a:graphicFrameLocks/>
          </p:cNvGraphicFramePr>
          <p:nvPr/>
        </p:nvGraphicFramePr>
        <p:xfrm>
          <a:off x="2417086" y="1165031"/>
          <a:ext cx="7066110" cy="48848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49913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57</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a:t>Jan 30, </a:t>
            </a:r>
            <a:r>
              <a:rPr lang="en-US" sz="2400" dirty="0"/>
              <a:t>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UK pound</a:t>
            </a:r>
          </a:p>
        </p:txBody>
      </p:sp>
      <p:pic>
        <p:nvPicPr>
          <p:cNvPr id="3" name="Picture 2">
            <a:extLst>
              <a:ext uri="{FF2B5EF4-FFF2-40B4-BE49-F238E27FC236}">
                <a16:creationId xmlns:a16="http://schemas.microsoft.com/office/drawing/2014/main" id="{5042D7F2-95F1-0DAD-A2D9-B8CB41FD9AC6}"/>
              </a:ext>
            </a:extLst>
          </p:cNvPr>
          <p:cNvPicPr>
            <a:picLocks noChangeAspect="1"/>
          </p:cNvPicPr>
          <p:nvPr/>
        </p:nvPicPr>
        <p:blipFill>
          <a:blip r:embed="rId3"/>
          <a:stretch>
            <a:fillRect/>
          </a:stretch>
        </p:blipFill>
        <p:spPr>
          <a:xfrm>
            <a:off x="3365500" y="1581150"/>
            <a:ext cx="5461000" cy="3695700"/>
          </a:xfrm>
          <a:prstGeom prst="rect">
            <a:avLst/>
          </a:prstGeom>
        </p:spPr>
      </p:pic>
    </p:spTree>
    <p:extLst>
      <p:ext uri="{BB962C8B-B14F-4D97-AF65-F5344CB8AC3E}">
        <p14:creationId xmlns:p14="http://schemas.microsoft.com/office/powerpoint/2010/main" val="28006318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06D2E6DA-78B6-8F42-96C3-E68586107B30}"/>
              </a:ext>
            </a:extLst>
          </p:cNvPr>
          <p:cNvGraphicFramePr>
            <a:graphicFrameLocks/>
          </p:cNvGraphicFramePr>
          <p:nvPr/>
        </p:nvGraphicFramePr>
        <p:xfrm>
          <a:off x="2417086" y="1165031"/>
          <a:ext cx="7066110" cy="48848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58</a:t>
            </a:fld>
            <a:endParaRPr lang="en-GB"/>
          </a:p>
        </p:txBody>
      </p:sp>
      <p:cxnSp>
        <p:nvCxnSpPr>
          <p:cNvPr id="5" name="Straight Connector 4">
            <a:extLst>
              <a:ext uri="{FF2B5EF4-FFF2-40B4-BE49-F238E27FC236}">
                <a16:creationId xmlns:a16="http://schemas.microsoft.com/office/drawing/2014/main" id="{64A5E927-2FFA-5F2F-3B19-D07E6EBED6DB}"/>
              </a:ext>
            </a:extLst>
          </p:cNvPr>
          <p:cNvCxnSpPr>
            <a:cxnSpLocks/>
          </p:cNvCxnSpPr>
          <p:nvPr/>
        </p:nvCxnSpPr>
        <p:spPr>
          <a:xfrm flipH="1">
            <a:off x="3288632" y="3184907"/>
            <a:ext cx="59841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58C5C9D-D7F2-815D-5776-51B8A7F01BCC}"/>
              </a:ext>
            </a:extLst>
          </p:cNvPr>
          <p:cNvSpPr txBox="1"/>
          <p:nvPr/>
        </p:nvSpPr>
        <p:spPr>
          <a:xfrm>
            <a:off x="1470260" y="3000241"/>
            <a:ext cx="1238544" cy="369332"/>
          </a:xfrm>
          <a:prstGeom prst="rect">
            <a:avLst/>
          </a:prstGeom>
          <a:noFill/>
        </p:spPr>
        <p:txBody>
          <a:bodyPr wrap="square">
            <a:spAutoFit/>
          </a:bodyPr>
          <a:lstStyle/>
          <a:p>
            <a:r>
              <a:rPr lang="en-US" dirty="0"/>
              <a:t>100 ¥/$ = </a:t>
            </a:r>
          </a:p>
        </p:txBody>
      </p:sp>
      <p:sp>
        <p:nvSpPr>
          <p:cNvPr id="18" name="TextBox 17">
            <a:extLst>
              <a:ext uri="{FF2B5EF4-FFF2-40B4-BE49-F238E27FC236}">
                <a16:creationId xmlns:a16="http://schemas.microsoft.com/office/drawing/2014/main" id="{75F44466-EA87-1C17-F15F-21B136356AE8}"/>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19411341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06D2E6DA-78B6-8F42-96C3-E68586107B30}"/>
              </a:ext>
            </a:extLst>
          </p:cNvPr>
          <p:cNvGraphicFramePr>
            <a:graphicFrameLocks/>
          </p:cNvGraphicFramePr>
          <p:nvPr/>
        </p:nvGraphicFramePr>
        <p:xfrm>
          <a:off x="2417086" y="1165031"/>
          <a:ext cx="7066110" cy="48848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59</a:t>
            </a:fld>
            <a:endParaRPr lang="en-GB"/>
          </a:p>
        </p:txBody>
      </p:sp>
      <p:pic>
        <p:nvPicPr>
          <p:cNvPr id="3" name="Picture 2">
            <a:extLst>
              <a:ext uri="{FF2B5EF4-FFF2-40B4-BE49-F238E27FC236}">
                <a16:creationId xmlns:a16="http://schemas.microsoft.com/office/drawing/2014/main" id="{78DCA2A7-B68E-89C3-EBD3-9916F4BA534A}"/>
              </a:ext>
            </a:extLst>
          </p:cNvPr>
          <p:cNvPicPr>
            <a:picLocks noChangeAspect="1"/>
          </p:cNvPicPr>
          <p:nvPr/>
        </p:nvPicPr>
        <p:blipFill>
          <a:blip r:embed="rId4"/>
          <a:stretch>
            <a:fillRect/>
          </a:stretch>
        </p:blipFill>
        <p:spPr>
          <a:xfrm>
            <a:off x="2417086" y="1105011"/>
            <a:ext cx="7253007" cy="5208331"/>
          </a:xfrm>
          <a:prstGeom prst="rect">
            <a:avLst/>
          </a:prstGeom>
        </p:spPr>
      </p:pic>
      <p:sp>
        <p:nvSpPr>
          <p:cNvPr id="9" name="TextBox 8">
            <a:extLst>
              <a:ext uri="{FF2B5EF4-FFF2-40B4-BE49-F238E27FC236}">
                <a16:creationId xmlns:a16="http://schemas.microsoft.com/office/drawing/2014/main" id="{0C31D645-E04F-37C0-57E3-B67BB7782746}"/>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WSJ, 7/11/22</a:t>
            </a:r>
          </a:p>
        </p:txBody>
      </p:sp>
      <p:cxnSp>
        <p:nvCxnSpPr>
          <p:cNvPr id="10" name="Straight Connector 9">
            <a:extLst>
              <a:ext uri="{FF2B5EF4-FFF2-40B4-BE49-F238E27FC236}">
                <a16:creationId xmlns:a16="http://schemas.microsoft.com/office/drawing/2014/main" id="{53358BA5-2918-D048-CD02-F53FC1EFA693}"/>
              </a:ext>
            </a:extLst>
          </p:cNvPr>
          <p:cNvCxnSpPr>
            <a:cxnSpLocks/>
          </p:cNvCxnSpPr>
          <p:nvPr/>
        </p:nvCxnSpPr>
        <p:spPr>
          <a:xfrm flipH="1">
            <a:off x="2712435" y="2934386"/>
            <a:ext cx="69576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3FB5997-5D15-449A-8E48-2A595F980350}"/>
              </a:ext>
            </a:extLst>
          </p:cNvPr>
          <p:cNvSpPr/>
          <p:nvPr/>
        </p:nvSpPr>
        <p:spPr>
          <a:xfrm>
            <a:off x="2708804" y="5838209"/>
            <a:ext cx="1080484" cy="271653"/>
          </a:xfrm>
          <a:prstGeom prst="ellipse">
            <a:avLst/>
          </a:prstGeom>
          <a:noFill/>
          <a:ln w="50800">
            <a:solidFill>
              <a:srgbClr val="0C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1474FC0-7653-15F8-2C4C-E4F41C2D04FE}"/>
              </a:ext>
            </a:extLst>
          </p:cNvPr>
          <p:cNvSpPr/>
          <p:nvPr/>
        </p:nvSpPr>
        <p:spPr>
          <a:xfrm rot="16200000">
            <a:off x="8592180" y="4285096"/>
            <a:ext cx="1838641" cy="52683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8C49699-FC81-5959-ACC7-D657D3664E4F}"/>
              </a:ext>
            </a:extLst>
          </p:cNvPr>
          <p:cNvSpPr txBox="1"/>
          <p:nvPr/>
        </p:nvSpPr>
        <p:spPr>
          <a:xfrm>
            <a:off x="9774914" y="3937898"/>
            <a:ext cx="1343777" cy="923330"/>
          </a:xfrm>
          <a:prstGeom prst="rect">
            <a:avLst/>
          </a:prstGeom>
          <a:noFill/>
        </p:spPr>
        <p:txBody>
          <a:bodyPr wrap="square" rtlCol="0">
            <a:spAutoFit/>
          </a:bodyPr>
          <a:lstStyle/>
          <a:p>
            <a:r>
              <a:rPr lang="en-US" dirty="0">
                <a:solidFill>
                  <a:srgbClr val="FF0000"/>
                </a:solidFill>
              </a:rPr>
              <a:t>Recent drop since March 1, 2022</a:t>
            </a:r>
          </a:p>
        </p:txBody>
      </p:sp>
    </p:spTree>
    <p:extLst>
      <p:ext uri="{BB962C8B-B14F-4D97-AF65-F5344CB8AC3E}">
        <p14:creationId xmlns:p14="http://schemas.microsoft.com/office/powerpoint/2010/main" val="328651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p:txBody>
          <a:bodyPr/>
          <a:lstStyle/>
          <a:p>
            <a:fld id="{D9F085D5-EC86-4F6A-B501-C1359CB39116}" type="slidenum">
              <a:rPr lang="en-GB" smtClean="0"/>
              <a:t>6</a:t>
            </a:fld>
            <a:endParaRPr lang="en-GB"/>
          </a:p>
        </p:txBody>
      </p:sp>
      <p:sp>
        <p:nvSpPr>
          <p:cNvPr id="7" name="Title 1">
            <a:extLst>
              <a:ext uri="{FF2B5EF4-FFF2-40B4-BE49-F238E27FC236}">
                <a16:creationId xmlns:a16="http://schemas.microsoft.com/office/drawing/2014/main" id="{667A00E4-05AD-8797-D4D6-8CDB8C55B421}"/>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 Goods and Services</a:t>
            </a:r>
          </a:p>
        </p:txBody>
      </p:sp>
      <p:pic>
        <p:nvPicPr>
          <p:cNvPr id="3" name="Picture 2">
            <a:extLst>
              <a:ext uri="{FF2B5EF4-FFF2-40B4-BE49-F238E27FC236}">
                <a16:creationId xmlns:a16="http://schemas.microsoft.com/office/drawing/2014/main" id="{0463F78B-9590-EEBB-858D-BCBE09441FB3}"/>
              </a:ext>
            </a:extLst>
          </p:cNvPr>
          <p:cNvPicPr>
            <a:picLocks noChangeAspect="1"/>
          </p:cNvPicPr>
          <p:nvPr/>
        </p:nvPicPr>
        <p:blipFill>
          <a:blip r:embed="rId3"/>
          <a:stretch>
            <a:fillRect/>
          </a:stretch>
        </p:blipFill>
        <p:spPr>
          <a:xfrm>
            <a:off x="-4599" y="1425463"/>
            <a:ext cx="12031245" cy="3689167"/>
          </a:xfrm>
          <a:prstGeom prst="rect">
            <a:avLst/>
          </a:prstGeom>
        </p:spPr>
      </p:pic>
    </p:spTree>
    <p:extLst>
      <p:ext uri="{BB962C8B-B14F-4D97-AF65-F5344CB8AC3E}">
        <p14:creationId xmlns:p14="http://schemas.microsoft.com/office/powerpoint/2010/main" val="2043491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60</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Jan 30,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Japanese yen</a:t>
            </a:r>
          </a:p>
        </p:txBody>
      </p:sp>
      <p:pic>
        <p:nvPicPr>
          <p:cNvPr id="2" name="Picture 1">
            <a:extLst>
              <a:ext uri="{FF2B5EF4-FFF2-40B4-BE49-F238E27FC236}">
                <a16:creationId xmlns:a16="http://schemas.microsoft.com/office/drawing/2014/main" id="{9D8869DA-2516-6ACC-13A6-6E8346FBE90F}"/>
              </a:ext>
            </a:extLst>
          </p:cNvPr>
          <p:cNvPicPr>
            <a:picLocks noChangeAspect="1"/>
          </p:cNvPicPr>
          <p:nvPr/>
        </p:nvPicPr>
        <p:blipFill>
          <a:blip r:embed="rId3"/>
          <a:stretch>
            <a:fillRect/>
          </a:stretch>
        </p:blipFill>
        <p:spPr>
          <a:xfrm>
            <a:off x="3365500" y="1587500"/>
            <a:ext cx="5461000" cy="3683000"/>
          </a:xfrm>
          <a:prstGeom prst="rect">
            <a:avLst/>
          </a:prstGeom>
        </p:spPr>
      </p:pic>
    </p:spTree>
    <p:extLst>
      <p:ext uri="{BB962C8B-B14F-4D97-AF65-F5344CB8AC3E}">
        <p14:creationId xmlns:p14="http://schemas.microsoft.com/office/powerpoint/2010/main" val="14174270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61</a:t>
            </a:fld>
            <a:endParaRPr lang="en-GB"/>
          </a:p>
        </p:txBody>
      </p:sp>
      <p:sp>
        <p:nvSpPr>
          <p:cNvPr id="12" name="TextBox 11">
            <a:extLst>
              <a:ext uri="{FF2B5EF4-FFF2-40B4-BE49-F238E27FC236}">
                <a16:creationId xmlns:a16="http://schemas.microsoft.com/office/drawing/2014/main" id="{B1AB5F3A-38BD-0564-C821-A4A1A700E324}"/>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18" name="Chart 17">
            <a:extLst>
              <a:ext uri="{FF2B5EF4-FFF2-40B4-BE49-F238E27FC236}">
                <a16:creationId xmlns:a16="http://schemas.microsoft.com/office/drawing/2014/main" id="{9947AAF7-57B6-364C-BBB5-27A1B578A33A}"/>
              </a:ext>
            </a:extLst>
          </p:cNvPr>
          <p:cNvGraphicFramePr>
            <a:graphicFrameLocks/>
          </p:cNvGraphicFramePr>
          <p:nvPr/>
        </p:nvGraphicFramePr>
        <p:xfrm>
          <a:off x="2417086" y="1165031"/>
          <a:ext cx="7062098" cy="4884815"/>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827A010A-542E-D60F-0651-BEE36D0A0B24}"/>
              </a:ext>
            </a:extLst>
          </p:cNvPr>
          <p:cNvSpPr txBox="1"/>
          <p:nvPr/>
        </p:nvSpPr>
        <p:spPr>
          <a:xfrm>
            <a:off x="6925788" y="2884036"/>
            <a:ext cx="2314762" cy="1200329"/>
          </a:xfrm>
          <a:prstGeom prst="rect">
            <a:avLst/>
          </a:prstGeom>
          <a:noFill/>
          <a:ln w="38100">
            <a:solidFill>
              <a:srgbClr val="7030A0"/>
            </a:solidFill>
          </a:ln>
        </p:spPr>
        <p:txBody>
          <a:bodyPr wrap="square" rtlCol="0">
            <a:spAutoFit/>
          </a:bodyPr>
          <a:lstStyle/>
          <a:p>
            <a:pPr algn="ctr"/>
            <a:r>
              <a:rPr lang="en-US" dirty="0">
                <a:solidFill>
                  <a:srgbClr val="7030A0"/>
                </a:solidFill>
              </a:rPr>
              <a:t>Rate has been “managed” by China.   Some would say “manipulated.”</a:t>
            </a:r>
          </a:p>
        </p:txBody>
      </p:sp>
      <p:sp>
        <p:nvSpPr>
          <p:cNvPr id="20" name="Left Brace 19">
            <a:extLst>
              <a:ext uri="{FF2B5EF4-FFF2-40B4-BE49-F238E27FC236}">
                <a16:creationId xmlns:a16="http://schemas.microsoft.com/office/drawing/2014/main" id="{848CE1AC-4913-4448-BCD6-8470F5B4943C}"/>
              </a:ext>
            </a:extLst>
          </p:cNvPr>
          <p:cNvSpPr/>
          <p:nvPr/>
        </p:nvSpPr>
        <p:spPr>
          <a:xfrm rot="5400000" flipV="1">
            <a:off x="7903237" y="2895378"/>
            <a:ext cx="255808" cy="2721664"/>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7760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62</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Jan 30,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Chinese yuan</a:t>
            </a:r>
          </a:p>
        </p:txBody>
      </p:sp>
      <p:pic>
        <p:nvPicPr>
          <p:cNvPr id="3" name="Picture 2">
            <a:extLst>
              <a:ext uri="{FF2B5EF4-FFF2-40B4-BE49-F238E27FC236}">
                <a16:creationId xmlns:a16="http://schemas.microsoft.com/office/drawing/2014/main" id="{6390006E-25E5-D9CC-86CA-147C7FF4EFD2}"/>
              </a:ext>
            </a:extLst>
          </p:cNvPr>
          <p:cNvPicPr>
            <a:picLocks noChangeAspect="1"/>
          </p:cNvPicPr>
          <p:nvPr/>
        </p:nvPicPr>
        <p:blipFill>
          <a:blip r:embed="rId3"/>
          <a:stretch>
            <a:fillRect/>
          </a:stretch>
        </p:blipFill>
        <p:spPr>
          <a:xfrm>
            <a:off x="3365500" y="1358900"/>
            <a:ext cx="5461000" cy="4140200"/>
          </a:xfrm>
          <a:prstGeom prst="rect">
            <a:avLst/>
          </a:prstGeom>
        </p:spPr>
      </p:pic>
    </p:spTree>
    <p:extLst>
      <p:ext uri="{BB962C8B-B14F-4D97-AF65-F5344CB8AC3E}">
        <p14:creationId xmlns:p14="http://schemas.microsoft.com/office/powerpoint/2010/main" val="23567236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75070-A779-C0BA-5B5E-1232DD97413F}"/>
              </a:ext>
            </a:extLst>
          </p:cNvPr>
          <p:cNvSpPr>
            <a:spLocks noGrp="1"/>
          </p:cNvSpPr>
          <p:nvPr>
            <p:ph idx="1"/>
          </p:nvPr>
        </p:nvSpPr>
        <p:spPr/>
        <p:txBody>
          <a:bodyPr/>
          <a:lstStyle/>
          <a:p>
            <a:r>
              <a:rPr lang="en-US" dirty="0"/>
              <a:t>Effects of an exchange rate </a:t>
            </a:r>
            <a:r>
              <a:rPr lang="en-US" u="sng" dirty="0"/>
              <a:t>de</a:t>
            </a:r>
            <a:r>
              <a:rPr lang="en-US" dirty="0"/>
              <a:t>preciation </a:t>
            </a:r>
          </a:p>
          <a:p>
            <a:pPr lvl="2"/>
            <a:r>
              <a:rPr lang="en-US" dirty="0"/>
              <a:t>(</a:t>
            </a:r>
            <a:r>
              <a:rPr lang="en-US" u="sng" dirty="0"/>
              <a:t>fall</a:t>
            </a:r>
            <a:r>
              <a:rPr lang="en-US" dirty="0"/>
              <a:t> in value of the country’s currency)</a:t>
            </a:r>
          </a:p>
          <a:p>
            <a:pPr lvl="1"/>
            <a:r>
              <a:rPr lang="en-US" dirty="0"/>
              <a:t>Trade</a:t>
            </a:r>
          </a:p>
          <a:p>
            <a:pPr lvl="2"/>
            <a:r>
              <a:rPr lang="en-US" dirty="0"/>
              <a:t>Exports become less expensive and quantity likely rises</a:t>
            </a:r>
          </a:p>
          <a:p>
            <a:pPr lvl="2"/>
            <a:r>
              <a:rPr lang="en-US" dirty="0"/>
              <a:t>Imports become more expensive and quantity likely falls</a:t>
            </a:r>
          </a:p>
          <a:p>
            <a:pPr lvl="2"/>
            <a:r>
              <a:rPr lang="en-US" dirty="0"/>
              <a:t>Trade balance likely improves (surplus ↗︎ or deficit︎ ↘)</a:t>
            </a:r>
          </a:p>
          <a:p>
            <a:pPr lvl="1"/>
            <a:r>
              <a:rPr lang="en-US" dirty="0"/>
              <a:t>Macroeconomic</a:t>
            </a:r>
          </a:p>
          <a:p>
            <a:pPr lvl="2"/>
            <a:r>
              <a:rPr lang="en-US" dirty="0"/>
              <a:t>Raises domestic prices of imports and thus inflation</a:t>
            </a:r>
          </a:p>
          <a:p>
            <a:pPr lvl="2"/>
            <a:r>
              <a:rPr lang="en-US" dirty="0"/>
              <a:t>If at full employment, real income falls, causing less spending</a:t>
            </a:r>
          </a:p>
          <a:p>
            <a:pPr lvl="2"/>
            <a:r>
              <a:rPr lang="en-US" dirty="0"/>
              <a:t>If in recession, increased demand for products increases employment</a:t>
            </a:r>
          </a:p>
        </p:txBody>
      </p:sp>
      <p:sp>
        <p:nvSpPr>
          <p:cNvPr id="4" name="Slide Number Placeholder 3">
            <a:extLst>
              <a:ext uri="{FF2B5EF4-FFF2-40B4-BE49-F238E27FC236}">
                <a16:creationId xmlns:a16="http://schemas.microsoft.com/office/drawing/2014/main" id="{FD6F5543-6768-AB96-8D42-9A8BA3C9C972}"/>
              </a:ext>
            </a:extLst>
          </p:cNvPr>
          <p:cNvSpPr>
            <a:spLocks noGrp="1"/>
          </p:cNvSpPr>
          <p:nvPr>
            <p:ph type="sldNum" sz="quarter" idx="12"/>
          </p:nvPr>
        </p:nvSpPr>
        <p:spPr/>
        <p:txBody>
          <a:bodyPr/>
          <a:lstStyle/>
          <a:p>
            <a:fld id="{D9F085D5-EC86-4F6A-B501-C1359CB39116}" type="slidenum">
              <a:rPr lang="en-GB" smtClean="0"/>
              <a:t>63</a:t>
            </a:fld>
            <a:endParaRPr lang="en-GB"/>
          </a:p>
        </p:txBody>
      </p:sp>
      <p:sp>
        <p:nvSpPr>
          <p:cNvPr id="5" name="Title 1">
            <a:extLst>
              <a:ext uri="{FF2B5EF4-FFF2-40B4-BE49-F238E27FC236}">
                <a16:creationId xmlns:a16="http://schemas.microsoft.com/office/drawing/2014/main" id="{B15C9265-9682-8A0F-1064-ABDCCEDA2396}"/>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Exchange Rates Matter</a:t>
            </a:r>
          </a:p>
        </p:txBody>
      </p:sp>
    </p:spTree>
    <p:extLst>
      <p:ext uri="{BB962C8B-B14F-4D97-AF65-F5344CB8AC3E}">
        <p14:creationId xmlns:p14="http://schemas.microsoft.com/office/powerpoint/2010/main" val="21642586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75070-A779-C0BA-5B5E-1232DD97413F}"/>
              </a:ext>
            </a:extLst>
          </p:cNvPr>
          <p:cNvSpPr>
            <a:spLocks noGrp="1"/>
          </p:cNvSpPr>
          <p:nvPr>
            <p:ph idx="1"/>
          </p:nvPr>
        </p:nvSpPr>
        <p:spPr/>
        <p:txBody>
          <a:bodyPr>
            <a:normAutofit lnSpcReduction="10000"/>
          </a:bodyPr>
          <a:lstStyle/>
          <a:p>
            <a:r>
              <a:rPr lang="en-US" dirty="0"/>
              <a:t>More effects of an exchange rate </a:t>
            </a:r>
            <a:r>
              <a:rPr lang="en-US" u="sng" dirty="0"/>
              <a:t>de</a:t>
            </a:r>
            <a:r>
              <a:rPr lang="en-US" dirty="0"/>
              <a:t>preciation </a:t>
            </a:r>
          </a:p>
          <a:p>
            <a:pPr lvl="2"/>
            <a:r>
              <a:rPr lang="en-US" dirty="0"/>
              <a:t>(</a:t>
            </a:r>
            <a:r>
              <a:rPr lang="en-US" u="sng" dirty="0"/>
              <a:t>fall</a:t>
            </a:r>
            <a:r>
              <a:rPr lang="en-US" dirty="0"/>
              <a:t> in value of the country’s currency)</a:t>
            </a:r>
          </a:p>
          <a:p>
            <a:pPr lvl="1"/>
            <a:r>
              <a:rPr lang="en-US" dirty="0"/>
              <a:t>Domestic value of foreign assets and debts rises</a:t>
            </a:r>
          </a:p>
          <a:p>
            <a:pPr lvl="2"/>
            <a:r>
              <a:rPr lang="en-US" dirty="0"/>
              <a:t>Net creditors gain, net debtors lose</a:t>
            </a:r>
          </a:p>
          <a:p>
            <a:pPr lvl="3"/>
            <a:r>
              <a:rPr lang="en-US" sz="2000" dirty="0"/>
              <a:t>Effect on interest/dividend payments is opposite</a:t>
            </a:r>
          </a:p>
          <a:p>
            <a:pPr lvl="2"/>
            <a:r>
              <a:rPr lang="en-US" dirty="0"/>
              <a:t>Those who have borrowed abroad to finance investment at home lose</a:t>
            </a:r>
          </a:p>
          <a:p>
            <a:pPr lvl="3"/>
            <a:r>
              <a:rPr lang="en-US" sz="2000" dirty="0"/>
              <a:t>May go bankrupt</a:t>
            </a:r>
          </a:p>
          <a:p>
            <a:r>
              <a:rPr lang="en-US" dirty="0"/>
              <a:t>Effects of </a:t>
            </a:r>
            <a:r>
              <a:rPr lang="en-US" u="sng" dirty="0"/>
              <a:t>expectation</a:t>
            </a:r>
            <a:r>
              <a:rPr lang="en-US" dirty="0"/>
              <a:t> of exchange rate </a:t>
            </a:r>
            <a:r>
              <a:rPr lang="en-US" u="sng" dirty="0"/>
              <a:t>de</a:t>
            </a:r>
            <a:r>
              <a:rPr lang="en-US" dirty="0"/>
              <a:t>preciation </a:t>
            </a:r>
          </a:p>
          <a:p>
            <a:pPr lvl="1"/>
            <a:r>
              <a:rPr lang="en-US" dirty="0"/>
              <a:t>Holders of assets in domestic currency try to sell and move abroad</a:t>
            </a:r>
          </a:p>
          <a:p>
            <a:pPr marL="457200" lvl="1" indent="0">
              <a:buNone/>
            </a:pPr>
            <a:r>
              <a:rPr lang="en-US" dirty="0">
                <a:latin typeface="Lucida Grande" panose="020B0600040502020204" pitchFamily="34" charset="0"/>
              </a:rPr>
              <a:t>	↳ </a:t>
            </a:r>
            <a:r>
              <a:rPr lang="en-US" dirty="0"/>
              <a:t>This speculative attack causes greater depreciation</a:t>
            </a:r>
          </a:p>
          <a:p>
            <a:pPr lvl="1"/>
            <a:r>
              <a:rPr lang="en-US" dirty="0"/>
              <a:t>Example from 1997 Asian Crisis</a:t>
            </a:r>
          </a:p>
          <a:p>
            <a:endParaRPr lang="en-US" dirty="0"/>
          </a:p>
        </p:txBody>
      </p:sp>
      <p:sp>
        <p:nvSpPr>
          <p:cNvPr id="4" name="Slide Number Placeholder 3">
            <a:extLst>
              <a:ext uri="{FF2B5EF4-FFF2-40B4-BE49-F238E27FC236}">
                <a16:creationId xmlns:a16="http://schemas.microsoft.com/office/drawing/2014/main" id="{FD6F5543-6768-AB96-8D42-9A8BA3C9C972}"/>
              </a:ext>
            </a:extLst>
          </p:cNvPr>
          <p:cNvSpPr>
            <a:spLocks noGrp="1"/>
          </p:cNvSpPr>
          <p:nvPr>
            <p:ph type="sldNum" sz="quarter" idx="12"/>
          </p:nvPr>
        </p:nvSpPr>
        <p:spPr/>
        <p:txBody>
          <a:bodyPr/>
          <a:lstStyle/>
          <a:p>
            <a:fld id="{D9F085D5-EC86-4F6A-B501-C1359CB39116}" type="slidenum">
              <a:rPr lang="en-GB" smtClean="0"/>
              <a:t>64</a:t>
            </a:fld>
            <a:endParaRPr lang="en-GB"/>
          </a:p>
        </p:txBody>
      </p:sp>
      <p:sp>
        <p:nvSpPr>
          <p:cNvPr id="5" name="Title 1">
            <a:extLst>
              <a:ext uri="{FF2B5EF4-FFF2-40B4-BE49-F238E27FC236}">
                <a16:creationId xmlns:a16="http://schemas.microsoft.com/office/drawing/2014/main" id="{B15C9265-9682-8A0F-1064-ABDCCEDA2396}"/>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Exchange Rates Matter</a:t>
            </a:r>
          </a:p>
        </p:txBody>
      </p:sp>
    </p:spTree>
    <p:extLst>
      <p:ext uri="{BB962C8B-B14F-4D97-AF65-F5344CB8AC3E}">
        <p14:creationId xmlns:p14="http://schemas.microsoft.com/office/powerpoint/2010/main" val="312896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E331BE1-A495-E042-A67C-0A2889520475}" type="slidenum">
              <a:rPr lang="en-US"/>
              <a:pPr/>
              <a:t>65</a:t>
            </a:fld>
            <a:endParaRPr lang="en-US"/>
          </a:p>
        </p:txBody>
      </p:sp>
      <p:sp>
        <p:nvSpPr>
          <p:cNvPr id="628738" name="Rectangle 2"/>
          <p:cNvSpPr>
            <a:spLocks noGrp="1" noChangeArrowheads="1"/>
          </p:cNvSpPr>
          <p:nvPr>
            <p:ph type="title"/>
          </p:nvPr>
        </p:nvSpPr>
        <p:spPr/>
        <p:txBody>
          <a:bodyPr/>
          <a:lstStyle/>
          <a:p>
            <a:r>
              <a:rPr lang="en-US" dirty="0">
                <a:solidFill>
                  <a:schemeClr val="bg1"/>
                </a:solidFill>
              </a:rPr>
              <a:t>The</a:t>
            </a:r>
            <a:r>
              <a:rPr lang="en-US" dirty="0"/>
              <a:t> Asian Crisis of 1997</a:t>
            </a:r>
          </a:p>
        </p:txBody>
      </p:sp>
      <p:pic>
        <p:nvPicPr>
          <p:cNvPr id="628739" name="Picture 3"/>
          <p:cNvPicPr>
            <a:picLocks noGrp="1" noChangeAspect="1" noChangeArrowheads="1"/>
          </p:cNvPicPr>
          <p:nvPr>
            <p:ph type="body" idx="1"/>
          </p:nvPr>
        </p:nvPicPr>
        <p:blipFill>
          <a:blip r:embed="rId3"/>
          <a:srcRect/>
          <a:stretch>
            <a:fillRect/>
          </a:stretch>
        </p:blip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66</a:t>
            </a:fld>
            <a:endParaRPr lang="en-GB"/>
          </a:p>
        </p:txBody>
      </p:sp>
      <p:graphicFrame>
        <p:nvGraphicFramePr>
          <p:cNvPr id="11" name="Chart 10">
            <a:extLst>
              <a:ext uri="{FF2B5EF4-FFF2-40B4-BE49-F238E27FC236}">
                <a16:creationId xmlns:a16="http://schemas.microsoft.com/office/drawing/2014/main" id="{B5F886DE-33F9-CD4C-A655-88D4F43AD33E}"/>
              </a:ext>
            </a:extLst>
          </p:cNvPr>
          <p:cNvGraphicFramePr>
            <a:graphicFrameLocks/>
          </p:cNvGraphicFramePr>
          <p:nvPr/>
        </p:nvGraphicFramePr>
        <p:xfrm>
          <a:off x="2417086" y="1165031"/>
          <a:ext cx="7062098" cy="529240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2">
            <a:extLst>
              <a:ext uri="{FF2B5EF4-FFF2-40B4-BE49-F238E27FC236}">
                <a16:creationId xmlns:a16="http://schemas.microsoft.com/office/drawing/2014/main" id="{E57BECDF-47A7-5363-AEE4-202AFEAC9BB2}"/>
              </a:ext>
            </a:extLst>
          </p:cNvPr>
          <p:cNvSpPr>
            <a:spLocks noGrp="1" noChangeArrowheads="1"/>
          </p:cNvSpPr>
          <p:nvPr>
            <p:ph type="title"/>
          </p:nvPr>
        </p:nvSpPr>
        <p:spPr>
          <a:xfrm>
            <a:off x="838200" y="0"/>
            <a:ext cx="10515600" cy="1325563"/>
          </a:xfrm>
        </p:spPr>
        <p:txBody>
          <a:bodyPr/>
          <a:lstStyle/>
          <a:p>
            <a:r>
              <a:rPr lang="en-US" dirty="0">
                <a:solidFill>
                  <a:schemeClr val="bg1"/>
                </a:solidFill>
              </a:rPr>
              <a:t>The</a:t>
            </a:r>
            <a:r>
              <a:rPr lang="en-US" dirty="0"/>
              <a:t> Asian Crisis of 1997</a:t>
            </a:r>
          </a:p>
        </p:txBody>
      </p:sp>
      <p:sp>
        <p:nvSpPr>
          <p:cNvPr id="13" name="TextBox 12">
            <a:extLst>
              <a:ext uri="{FF2B5EF4-FFF2-40B4-BE49-F238E27FC236}">
                <a16:creationId xmlns:a16="http://schemas.microsoft.com/office/drawing/2014/main" id="{330F1928-652E-C437-1FC4-0DC7D86F0111}"/>
              </a:ext>
            </a:extLst>
          </p:cNvPr>
          <p:cNvSpPr txBox="1"/>
          <p:nvPr/>
        </p:nvSpPr>
        <p:spPr>
          <a:xfrm>
            <a:off x="9272751" y="4846589"/>
            <a:ext cx="1268976" cy="369332"/>
          </a:xfrm>
          <a:prstGeom prst="rect">
            <a:avLst/>
          </a:prstGeom>
          <a:noFill/>
        </p:spPr>
        <p:txBody>
          <a:bodyPr wrap="square" rtlCol="0">
            <a:spAutoFit/>
          </a:bodyPr>
          <a:lstStyle/>
          <a:p>
            <a:r>
              <a:rPr lang="en-US" dirty="0">
                <a:solidFill>
                  <a:schemeClr val="accent1">
                    <a:lumMod val="75000"/>
                  </a:schemeClr>
                </a:solidFill>
              </a:rPr>
              <a:t>Indonesia</a:t>
            </a:r>
          </a:p>
        </p:txBody>
      </p:sp>
      <p:sp>
        <p:nvSpPr>
          <p:cNvPr id="14" name="TextBox 13">
            <a:extLst>
              <a:ext uri="{FF2B5EF4-FFF2-40B4-BE49-F238E27FC236}">
                <a16:creationId xmlns:a16="http://schemas.microsoft.com/office/drawing/2014/main" id="{7D1430F1-6AEB-79B0-4524-59C16A014962}"/>
              </a:ext>
            </a:extLst>
          </p:cNvPr>
          <p:cNvSpPr txBox="1"/>
          <p:nvPr/>
        </p:nvSpPr>
        <p:spPr>
          <a:xfrm>
            <a:off x="9272751" y="4200667"/>
            <a:ext cx="1268976" cy="369332"/>
          </a:xfrm>
          <a:prstGeom prst="rect">
            <a:avLst/>
          </a:prstGeom>
          <a:noFill/>
        </p:spPr>
        <p:txBody>
          <a:bodyPr wrap="square" rtlCol="0">
            <a:spAutoFit/>
          </a:bodyPr>
          <a:lstStyle/>
          <a:p>
            <a:r>
              <a:rPr lang="en-US" dirty="0">
                <a:solidFill>
                  <a:srgbClr val="00B0F0"/>
                </a:solidFill>
              </a:rPr>
              <a:t>Philippines</a:t>
            </a:r>
          </a:p>
        </p:txBody>
      </p:sp>
      <p:sp>
        <p:nvSpPr>
          <p:cNvPr id="15" name="TextBox 14">
            <a:extLst>
              <a:ext uri="{FF2B5EF4-FFF2-40B4-BE49-F238E27FC236}">
                <a16:creationId xmlns:a16="http://schemas.microsoft.com/office/drawing/2014/main" id="{0329CFCB-8753-BB45-189B-B2D8BB2623A1}"/>
              </a:ext>
            </a:extLst>
          </p:cNvPr>
          <p:cNvSpPr txBox="1"/>
          <p:nvPr/>
        </p:nvSpPr>
        <p:spPr>
          <a:xfrm>
            <a:off x="9271902" y="3962878"/>
            <a:ext cx="1268976" cy="369332"/>
          </a:xfrm>
          <a:prstGeom prst="rect">
            <a:avLst/>
          </a:prstGeom>
          <a:noFill/>
        </p:spPr>
        <p:txBody>
          <a:bodyPr wrap="square" rtlCol="0">
            <a:spAutoFit/>
          </a:bodyPr>
          <a:lstStyle/>
          <a:p>
            <a:r>
              <a:rPr lang="en-US" dirty="0">
                <a:solidFill>
                  <a:srgbClr val="FFC000"/>
                </a:solidFill>
              </a:rPr>
              <a:t>Malaysia</a:t>
            </a:r>
          </a:p>
        </p:txBody>
      </p:sp>
      <p:sp>
        <p:nvSpPr>
          <p:cNvPr id="16" name="TextBox 15">
            <a:extLst>
              <a:ext uri="{FF2B5EF4-FFF2-40B4-BE49-F238E27FC236}">
                <a16:creationId xmlns:a16="http://schemas.microsoft.com/office/drawing/2014/main" id="{F1C3DC39-C303-16EB-4CE7-D44990E0B16B}"/>
              </a:ext>
            </a:extLst>
          </p:cNvPr>
          <p:cNvSpPr txBox="1"/>
          <p:nvPr/>
        </p:nvSpPr>
        <p:spPr>
          <a:xfrm>
            <a:off x="9271902" y="3778212"/>
            <a:ext cx="1268976" cy="369332"/>
          </a:xfrm>
          <a:prstGeom prst="rect">
            <a:avLst/>
          </a:prstGeom>
          <a:noFill/>
        </p:spPr>
        <p:txBody>
          <a:bodyPr wrap="square" rtlCol="0">
            <a:spAutoFit/>
          </a:bodyPr>
          <a:lstStyle/>
          <a:p>
            <a:r>
              <a:rPr lang="en-US" dirty="0">
                <a:solidFill>
                  <a:schemeClr val="bg1">
                    <a:lumMod val="50000"/>
                  </a:schemeClr>
                </a:solidFill>
              </a:rPr>
              <a:t>Korea</a:t>
            </a:r>
          </a:p>
        </p:txBody>
      </p:sp>
      <p:sp>
        <p:nvSpPr>
          <p:cNvPr id="17" name="TextBox 16">
            <a:extLst>
              <a:ext uri="{FF2B5EF4-FFF2-40B4-BE49-F238E27FC236}">
                <a16:creationId xmlns:a16="http://schemas.microsoft.com/office/drawing/2014/main" id="{0033AE3A-CCE0-01F7-D555-D80EBC8D0718}"/>
              </a:ext>
            </a:extLst>
          </p:cNvPr>
          <p:cNvSpPr txBox="1"/>
          <p:nvPr/>
        </p:nvSpPr>
        <p:spPr>
          <a:xfrm>
            <a:off x="9271902" y="3566985"/>
            <a:ext cx="1268976" cy="369332"/>
          </a:xfrm>
          <a:prstGeom prst="rect">
            <a:avLst/>
          </a:prstGeom>
          <a:noFill/>
        </p:spPr>
        <p:txBody>
          <a:bodyPr wrap="square" rtlCol="0">
            <a:spAutoFit/>
          </a:bodyPr>
          <a:lstStyle/>
          <a:p>
            <a:r>
              <a:rPr lang="en-US" dirty="0">
                <a:solidFill>
                  <a:schemeClr val="accent2">
                    <a:lumMod val="75000"/>
                  </a:schemeClr>
                </a:solidFill>
              </a:rPr>
              <a:t>Thailand</a:t>
            </a:r>
          </a:p>
        </p:txBody>
      </p:sp>
    </p:spTree>
    <p:extLst>
      <p:ext uri="{BB962C8B-B14F-4D97-AF65-F5344CB8AC3E}">
        <p14:creationId xmlns:p14="http://schemas.microsoft.com/office/powerpoint/2010/main" val="30652885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Currency Manipulation</a:t>
            </a:r>
          </a:p>
          <a:p>
            <a:pPr lvl="1"/>
            <a:r>
              <a:rPr lang="en-US" dirty="0"/>
              <a:t>Defined as </a:t>
            </a:r>
          </a:p>
          <a:p>
            <a:pPr lvl="2"/>
            <a:r>
              <a:rPr lang="en-US" dirty="0"/>
              <a:t>Intervention in the exchange market by Central Bank or Government</a:t>
            </a:r>
          </a:p>
          <a:p>
            <a:pPr lvl="2"/>
            <a:r>
              <a:rPr lang="en-US" dirty="0"/>
              <a:t>In order to push down, or keep down, the value of the currency</a:t>
            </a:r>
          </a:p>
          <a:p>
            <a:pPr lvl="1"/>
            <a:r>
              <a:rPr lang="en-US" dirty="0"/>
              <a:t>Presumed purposes:  To…</a:t>
            </a:r>
          </a:p>
          <a:p>
            <a:pPr lvl="2"/>
            <a:r>
              <a:rPr lang="en-US" dirty="0"/>
              <a:t>Increase exports </a:t>
            </a:r>
          </a:p>
          <a:p>
            <a:pPr lvl="2"/>
            <a:r>
              <a:rPr lang="en-US" dirty="0"/>
              <a:t>“Gain unfair advantage” in international trade and competitiveness</a:t>
            </a:r>
          </a:p>
          <a:p>
            <a:pPr lvl="2"/>
            <a:r>
              <a:rPr lang="en-US" dirty="0"/>
              <a:t>Stimulate the domestic economy</a:t>
            </a:r>
          </a:p>
          <a:p>
            <a:pPr lvl="2"/>
            <a:r>
              <a:rPr lang="en-US" dirty="0"/>
              <a:t>Accumulate foreign assets</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67</a:t>
            </a:fld>
            <a:endParaRPr lang="en-GB"/>
          </a:p>
        </p:txBody>
      </p:sp>
      <p:sp>
        <p:nvSpPr>
          <p:cNvPr id="7" name="Title 1">
            <a:extLst>
              <a:ext uri="{FF2B5EF4-FFF2-40B4-BE49-F238E27FC236}">
                <a16:creationId xmlns:a16="http://schemas.microsoft.com/office/drawing/2014/main" id="{3D854FE6-7283-838A-6094-5D1FF3378E86}"/>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Tree>
    <p:extLst>
      <p:ext uri="{BB962C8B-B14F-4D97-AF65-F5344CB8AC3E}">
        <p14:creationId xmlns:p14="http://schemas.microsoft.com/office/powerpoint/2010/main" val="34398882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US Official Definition of Currency Manipulation</a:t>
            </a:r>
          </a:p>
          <a:p>
            <a:pPr lvl="1"/>
            <a:r>
              <a:rPr lang="en-US" dirty="0"/>
              <a:t>US Treasury issues report on currency manipulation twice each year</a:t>
            </a:r>
          </a:p>
          <a:p>
            <a:pPr lvl="1"/>
            <a:r>
              <a:rPr lang="en-US" dirty="0"/>
              <a:t>Criteria for manipulation</a:t>
            </a:r>
          </a:p>
          <a:p>
            <a:pPr marL="1371600" lvl="2" indent="-457200">
              <a:buFont typeface="+mj-lt"/>
              <a:buAutoNum type="arabicPeriod"/>
            </a:pPr>
            <a:r>
              <a:rPr lang="en-US" dirty="0"/>
              <a:t>Persistent net official purchases of foreign currency </a:t>
            </a:r>
          </a:p>
          <a:p>
            <a:pPr marL="1371600" lvl="3" indent="0">
              <a:buNone/>
            </a:pPr>
            <a:r>
              <a:rPr lang="en-US" dirty="0"/>
              <a:t>(more than 2 percent of GDP)</a:t>
            </a:r>
          </a:p>
          <a:p>
            <a:pPr marL="1371600" lvl="2" indent="-457200">
              <a:buFont typeface="+mj-lt"/>
              <a:buAutoNum type="arabicPeriod"/>
            </a:pPr>
            <a:r>
              <a:rPr lang="en-US" dirty="0"/>
              <a:t>A material trade (current account) surplus </a:t>
            </a:r>
          </a:p>
          <a:p>
            <a:pPr marL="1371600" lvl="3" indent="0">
              <a:buNone/>
            </a:pPr>
            <a:r>
              <a:rPr lang="en-US" dirty="0"/>
              <a:t>(more than 2 percent of GDP)</a:t>
            </a:r>
          </a:p>
          <a:p>
            <a:pPr marL="1371600" lvl="2" indent="-457200">
              <a:buFont typeface="+mj-lt"/>
              <a:buAutoNum type="arabicPeriod"/>
            </a:pPr>
            <a:r>
              <a:rPr lang="en-US" dirty="0"/>
              <a:t>A significant bilateral trade surplus with the United States </a:t>
            </a:r>
          </a:p>
          <a:p>
            <a:pPr marL="1371600" lvl="3" indent="0">
              <a:buNone/>
            </a:pPr>
            <a:r>
              <a:rPr lang="en-US" dirty="0"/>
              <a:t>(more than $20 billion per year)</a:t>
            </a:r>
          </a:p>
          <a:p>
            <a:pPr lvl="1"/>
            <a:endParaRPr lang="en-US" dirty="0"/>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68</a:t>
            </a:fld>
            <a:endParaRPr lang="en-GB"/>
          </a:p>
        </p:txBody>
      </p:sp>
    </p:spTree>
    <p:extLst>
      <p:ext uri="{BB962C8B-B14F-4D97-AF65-F5344CB8AC3E}">
        <p14:creationId xmlns:p14="http://schemas.microsoft.com/office/powerpoint/2010/main" val="15429954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US Treasury Report June 10, 2022</a:t>
            </a:r>
          </a:p>
          <a:p>
            <a:pPr lvl="1"/>
            <a:r>
              <a:rPr lang="en-US" dirty="0"/>
              <a:t>“No major U.S. trading partner during 2021 manipulated the rate of exchange between its currency and the U.S. dollar for purposes of preventing effective balance of payments adjustments or gaining unfair competitive advantage in international trade.”</a:t>
            </a:r>
          </a:p>
          <a:p>
            <a:pPr lvl="1"/>
            <a:r>
              <a:rPr lang="en-US" dirty="0"/>
              <a:t>“Switzerland meets all three criteria … over the four quarters through December 2021, and therefore Treasury is conducting enhanced analysis of Switzerland’s macroeconomic and exchange rate policies in this Report. </a:t>
            </a:r>
          </a:p>
          <a:p>
            <a:pPr lvl="1"/>
            <a:r>
              <a:rPr lang="en-US" dirty="0"/>
              <a:t>12 economies are on “Monitoring List”:  China, Japan, Korea, Germany, Italy, India, Malaysia, Singapore, Thailand, Taiwan, Vietnam, and Mexico</a:t>
            </a:r>
          </a:p>
          <a:p>
            <a:r>
              <a:rPr lang="en-US" dirty="0"/>
              <a:t>Look at data for two:  Switzerland and China</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69</a:t>
            </a:fld>
            <a:endParaRPr lang="en-GB"/>
          </a:p>
        </p:txBody>
      </p:sp>
      <p:sp>
        <p:nvSpPr>
          <p:cNvPr id="5" name="Oval 4">
            <a:extLst>
              <a:ext uri="{FF2B5EF4-FFF2-40B4-BE49-F238E27FC236}">
                <a16:creationId xmlns:a16="http://schemas.microsoft.com/office/drawing/2014/main" id="{FFCABFC5-BB0F-E877-A684-4D0AC3520314}"/>
              </a:ext>
            </a:extLst>
          </p:cNvPr>
          <p:cNvSpPr/>
          <p:nvPr/>
        </p:nvSpPr>
        <p:spPr>
          <a:xfrm>
            <a:off x="1406935" y="3429000"/>
            <a:ext cx="1968444"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 name="Oval 6">
            <a:extLst>
              <a:ext uri="{FF2B5EF4-FFF2-40B4-BE49-F238E27FC236}">
                <a16:creationId xmlns:a16="http://schemas.microsoft.com/office/drawing/2014/main" id="{7DDCE228-8588-DBE3-E96F-08F224F8F6A2}"/>
              </a:ext>
            </a:extLst>
          </p:cNvPr>
          <p:cNvSpPr/>
          <p:nvPr/>
        </p:nvSpPr>
        <p:spPr>
          <a:xfrm>
            <a:off x="6357113" y="4495800"/>
            <a:ext cx="1206443"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17977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a:xfrm>
            <a:off x="9172542" y="6261651"/>
            <a:ext cx="2743200" cy="365125"/>
          </a:xfrm>
        </p:spPr>
        <p:txBody>
          <a:bodyPr/>
          <a:lstStyle/>
          <a:p>
            <a:fld id="{D9F085D5-EC86-4F6A-B501-C1359CB39116}" type="slidenum">
              <a:rPr lang="en-GB" smtClean="0"/>
              <a:t>7</a:t>
            </a:fld>
            <a:endParaRPr lang="en-GB"/>
          </a:p>
        </p:txBody>
      </p:sp>
      <p:pic>
        <p:nvPicPr>
          <p:cNvPr id="5" name="Picture 4">
            <a:extLst>
              <a:ext uri="{FF2B5EF4-FFF2-40B4-BE49-F238E27FC236}">
                <a16:creationId xmlns:a16="http://schemas.microsoft.com/office/drawing/2014/main" id="{BD316BDA-CF6D-ABAE-93B0-33039BF8B184}"/>
              </a:ext>
            </a:extLst>
          </p:cNvPr>
          <p:cNvPicPr>
            <a:picLocks noChangeAspect="1"/>
          </p:cNvPicPr>
          <p:nvPr/>
        </p:nvPicPr>
        <p:blipFill>
          <a:blip r:embed="rId3"/>
          <a:stretch>
            <a:fillRect/>
          </a:stretch>
        </p:blipFill>
        <p:spPr>
          <a:xfrm>
            <a:off x="0" y="1206062"/>
            <a:ext cx="12192000" cy="4445876"/>
          </a:xfrm>
          <a:prstGeom prst="rect">
            <a:avLst/>
          </a:prstGeom>
        </p:spPr>
      </p:pic>
      <p:sp>
        <p:nvSpPr>
          <p:cNvPr id="6" name="Title 1">
            <a:extLst>
              <a:ext uri="{FF2B5EF4-FFF2-40B4-BE49-F238E27FC236}">
                <a16:creationId xmlns:a16="http://schemas.microsoft.com/office/drawing/2014/main" id="{318C638C-E7DD-F9EE-0818-0B181CAF3832}"/>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Balances</a:t>
            </a:r>
          </a:p>
        </p:txBody>
      </p:sp>
      <p:sp>
        <p:nvSpPr>
          <p:cNvPr id="3" name="TextBox 2">
            <a:extLst>
              <a:ext uri="{FF2B5EF4-FFF2-40B4-BE49-F238E27FC236}">
                <a16:creationId xmlns:a16="http://schemas.microsoft.com/office/drawing/2014/main" id="{BF4E1D1B-A8DA-A552-5CE7-7EFEE323CA4F}"/>
              </a:ext>
            </a:extLst>
          </p:cNvPr>
          <p:cNvSpPr txBox="1"/>
          <p:nvPr/>
        </p:nvSpPr>
        <p:spPr>
          <a:xfrm>
            <a:off x="8424472" y="2698230"/>
            <a:ext cx="2218544" cy="369332"/>
          </a:xfrm>
          <a:prstGeom prst="rect">
            <a:avLst/>
          </a:prstGeom>
          <a:noFill/>
        </p:spPr>
        <p:txBody>
          <a:bodyPr wrap="square" rtlCol="0">
            <a:spAutoFit/>
          </a:bodyPr>
          <a:lstStyle/>
          <a:p>
            <a:pPr algn="ctr"/>
            <a:r>
              <a:rPr lang="en-US" dirty="0">
                <a:solidFill>
                  <a:srgbClr val="0070C0"/>
                </a:solidFill>
              </a:rPr>
              <a:t>Goods and Services</a:t>
            </a:r>
          </a:p>
        </p:txBody>
      </p:sp>
      <p:sp>
        <p:nvSpPr>
          <p:cNvPr id="8" name="TextBox 7">
            <a:extLst>
              <a:ext uri="{FF2B5EF4-FFF2-40B4-BE49-F238E27FC236}">
                <a16:creationId xmlns:a16="http://schemas.microsoft.com/office/drawing/2014/main" id="{20C524BA-247F-4A3E-C810-4EB626816629}"/>
              </a:ext>
            </a:extLst>
          </p:cNvPr>
          <p:cNvSpPr txBox="1"/>
          <p:nvPr/>
        </p:nvSpPr>
        <p:spPr>
          <a:xfrm>
            <a:off x="8424472" y="3605773"/>
            <a:ext cx="2218544" cy="369332"/>
          </a:xfrm>
          <a:prstGeom prst="rect">
            <a:avLst/>
          </a:prstGeom>
          <a:noFill/>
        </p:spPr>
        <p:txBody>
          <a:bodyPr wrap="square" rtlCol="0">
            <a:spAutoFit/>
          </a:bodyPr>
          <a:lstStyle/>
          <a:p>
            <a:pPr algn="ctr"/>
            <a:r>
              <a:rPr lang="en-US" dirty="0">
                <a:solidFill>
                  <a:srgbClr val="FF0000"/>
                </a:solidFill>
              </a:rPr>
              <a:t>Goods Only</a:t>
            </a:r>
          </a:p>
        </p:txBody>
      </p:sp>
      <p:sp>
        <p:nvSpPr>
          <p:cNvPr id="10" name="TextBox 9">
            <a:extLst>
              <a:ext uri="{FF2B5EF4-FFF2-40B4-BE49-F238E27FC236}">
                <a16:creationId xmlns:a16="http://schemas.microsoft.com/office/drawing/2014/main" id="{52828BA7-4DF5-5B1B-56A2-EB1941D14C2B}"/>
              </a:ext>
            </a:extLst>
          </p:cNvPr>
          <p:cNvSpPr txBox="1"/>
          <p:nvPr/>
        </p:nvSpPr>
        <p:spPr>
          <a:xfrm>
            <a:off x="5195136" y="360881"/>
            <a:ext cx="4622104" cy="1754326"/>
          </a:xfrm>
          <a:prstGeom prst="rect">
            <a:avLst/>
          </a:prstGeom>
          <a:solidFill>
            <a:schemeClr val="bg1"/>
          </a:solidFill>
        </p:spPr>
        <p:txBody>
          <a:bodyPr wrap="square" rtlCol="0">
            <a:spAutoFit/>
          </a:bodyPr>
          <a:lstStyle/>
          <a:p>
            <a:r>
              <a:rPr lang="en-US" dirty="0">
                <a:solidFill>
                  <a:srgbClr val="00B050"/>
                </a:solidFill>
              </a:rPr>
              <a:t>Examples of services trade:</a:t>
            </a:r>
          </a:p>
          <a:p>
            <a:pPr marL="285750" indent="-285750">
              <a:buFont typeface="Arial" panose="020B0604020202020204" pitchFamily="34" charset="0"/>
              <a:buChar char="•"/>
            </a:pPr>
            <a:r>
              <a:rPr lang="en-US" dirty="0">
                <a:solidFill>
                  <a:srgbClr val="00B050"/>
                </a:solidFill>
              </a:rPr>
              <a:t>Professional (legal, engineering, accounting)</a:t>
            </a:r>
          </a:p>
          <a:p>
            <a:pPr marL="285750" indent="-285750">
              <a:buFont typeface="Arial" panose="020B0604020202020204" pitchFamily="34" charset="0"/>
              <a:buChar char="•"/>
            </a:pPr>
            <a:r>
              <a:rPr lang="en-US" dirty="0">
                <a:solidFill>
                  <a:srgbClr val="00B050"/>
                </a:solidFill>
              </a:rPr>
              <a:t>Banking</a:t>
            </a:r>
          </a:p>
          <a:p>
            <a:pPr marL="285750" indent="-285750">
              <a:buFont typeface="Arial" panose="020B0604020202020204" pitchFamily="34" charset="0"/>
              <a:buChar char="•"/>
            </a:pPr>
            <a:r>
              <a:rPr lang="en-US" dirty="0">
                <a:solidFill>
                  <a:srgbClr val="00B050"/>
                </a:solidFill>
              </a:rPr>
              <a:t>Computer</a:t>
            </a:r>
          </a:p>
          <a:p>
            <a:pPr marL="285750" indent="-285750">
              <a:buFont typeface="Arial" panose="020B0604020202020204" pitchFamily="34" charset="0"/>
              <a:buChar char="•"/>
            </a:pPr>
            <a:r>
              <a:rPr lang="en-US" dirty="0">
                <a:solidFill>
                  <a:srgbClr val="00B050"/>
                </a:solidFill>
              </a:rPr>
              <a:t>Construction</a:t>
            </a:r>
          </a:p>
          <a:p>
            <a:pPr marL="285750" indent="-285750">
              <a:buFont typeface="Arial" panose="020B0604020202020204" pitchFamily="34" charset="0"/>
              <a:buChar char="•"/>
            </a:pPr>
            <a:r>
              <a:rPr lang="en-US" dirty="0">
                <a:solidFill>
                  <a:srgbClr val="00B050"/>
                </a:solidFill>
              </a:rPr>
              <a:t>Logistics</a:t>
            </a:r>
          </a:p>
        </p:txBody>
      </p:sp>
      <p:sp>
        <p:nvSpPr>
          <p:cNvPr id="9" name="TextBox 8">
            <a:extLst>
              <a:ext uri="{FF2B5EF4-FFF2-40B4-BE49-F238E27FC236}">
                <a16:creationId xmlns:a16="http://schemas.microsoft.com/office/drawing/2014/main" id="{32C411DF-5B21-BF81-BF1A-55D994B738DE}"/>
              </a:ext>
            </a:extLst>
          </p:cNvPr>
          <p:cNvSpPr txBox="1"/>
          <p:nvPr/>
        </p:nvSpPr>
        <p:spPr>
          <a:xfrm>
            <a:off x="8424472" y="1935276"/>
            <a:ext cx="2218544" cy="369332"/>
          </a:xfrm>
          <a:prstGeom prst="rect">
            <a:avLst/>
          </a:prstGeom>
          <a:noFill/>
        </p:spPr>
        <p:txBody>
          <a:bodyPr wrap="square" rtlCol="0">
            <a:spAutoFit/>
          </a:bodyPr>
          <a:lstStyle/>
          <a:p>
            <a:pPr algn="ctr"/>
            <a:r>
              <a:rPr lang="en-US" dirty="0">
                <a:solidFill>
                  <a:srgbClr val="00B050"/>
                </a:solidFill>
              </a:rPr>
              <a:t>Services Only</a:t>
            </a:r>
          </a:p>
        </p:txBody>
      </p:sp>
    </p:spTree>
    <p:extLst>
      <p:ext uri="{BB962C8B-B14F-4D97-AF65-F5344CB8AC3E}">
        <p14:creationId xmlns:p14="http://schemas.microsoft.com/office/powerpoint/2010/main" val="374625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graphicFrame>
        <p:nvGraphicFramePr>
          <p:cNvPr id="8" name="Chart 7">
            <a:extLst>
              <a:ext uri="{FF2B5EF4-FFF2-40B4-BE49-F238E27FC236}">
                <a16:creationId xmlns:a16="http://schemas.microsoft.com/office/drawing/2014/main" id="{305636D7-DF36-1F44-8F38-79B2FB5D71D4}"/>
              </a:ext>
            </a:extLst>
          </p:cNvPr>
          <p:cNvGraphicFramePr>
            <a:graphicFrameLocks/>
          </p:cNvGraphicFramePr>
          <p:nvPr/>
        </p:nvGraphicFramePr>
        <p:xfrm>
          <a:off x="1715504" y="2025644"/>
          <a:ext cx="7660115" cy="4204582"/>
        </p:xfrm>
        <a:graphic>
          <a:graphicData uri="http://schemas.openxmlformats.org/drawingml/2006/chart">
            <c:chart xmlns:c="http://schemas.openxmlformats.org/drawingml/2006/chart" xmlns:r="http://schemas.openxmlformats.org/officeDocument/2006/relationships" r:id="rId3"/>
          </a:graphicData>
        </a:graphic>
      </p:graphicFrame>
      <p:sp>
        <p:nvSpPr>
          <p:cNvPr id="15" name="Oval 14">
            <a:extLst>
              <a:ext uri="{FF2B5EF4-FFF2-40B4-BE49-F238E27FC236}">
                <a16:creationId xmlns:a16="http://schemas.microsoft.com/office/drawing/2014/main" id="{40D852F0-868E-CF05-3E22-1F8B1E43F8DF}"/>
              </a:ext>
            </a:extLst>
          </p:cNvPr>
          <p:cNvSpPr/>
          <p:nvPr/>
        </p:nvSpPr>
        <p:spPr>
          <a:xfrm rot="20416374">
            <a:off x="7636841" y="3379539"/>
            <a:ext cx="1854468" cy="5266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6" name="TextBox 15">
            <a:extLst>
              <a:ext uri="{FF2B5EF4-FFF2-40B4-BE49-F238E27FC236}">
                <a16:creationId xmlns:a16="http://schemas.microsoft.com/office/drawing/2014/main" id="{E5B71E06-D85F-6349-0110-2D8C81C5A562}"/>
              </a:ext>
            </a:extLst>
          </p:cNvPr>
          <p:cNvSpPr txBox="1"/>
          <p:nvPr/>
        </p:nvSpPr>
        <p:spPr>
          <a:xfrm>
            <a:off x="9448298" y="3090471"/>
            <a:ext cx="1869141" cy="523220"/>
          </a:xfrm>
          <a:prstGeom prst="rect">
            <a:avLst/>
          </a:prstGeom>
          <a:noFill/>
        </p:spPr>
        <p:txBody>
          <a:bodyPr wrap="square" rtlCol="0">
            <a:spAutoFit/>
          </a:bodyPr>
          <a:lstStyle/>
          <a:p>
            <a:r>
              <a:rPr lang="en-US" sz="2800" dirty="0">
                <a:solidFill>
                  <a:srgbClr val="FF0000"/>
                </a:solidFill>
              </a:rPr>
              <a:t>Was Rising</a:t>
            </a:r>
          </a:p>
        </p:txBody>
      </p:sp>
    </p:spTree>
    <p:extLst>
      <p:ext uri="{BB962C8B-B14F-4D97-AF65-F5344CB8AC3E}">
        <p14:creationId xmlns:p14="http://schemas.microsoft.com/office/powerpoint/2010/main" val="130005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05636D7-DF36-1F44-8F38-79B2FB5D71D4}"/>
              </a:ext>
            </a:extLst>
          </p:cNvPr>
          <p:cNvGraphicFramePr>
            <a:graphicFrameLocks/>
          </p:cNvGraphicFramePr>
          <p:nvPr>
            <p:extLst>
              <p:ext uri="{D42A27DB-BD31-4B8C-83A1-F6EECF244321}">
                <p14:modId xmlns:p14="http://schemas.microsoft.com/office/powerpoint/2010/main" val="1686465000"/>
              </p:ext>
            </p:extLst>
          </p:nvPr>
        </p:nvGraphicFramePr>
        <p:xfrm>
          <a:off x="1689000" y="2168320"/>
          <a:ext cx="8038096" cy="407077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sp>
        <p:nvSpPr>
          <p:cNvPr id="15" name="Oval 14">
            <a:extLst>
              <a:ext uri="{FF2B5EF4-FFF2-40B4-BE49-F238E27FC236}">
                <a16:creationId xmlns:a16="http://schemas.microsoft.com/office/drawing/2014/main" id="{40D852F0-868E-CF05-3E22-1F8B1E43F8DF}"/>
              </a:ext>
            </a:extLst>
          </p:cNvPr>
          <p:cNvSpPr/>
          <p:nvPr/>
        </p:nvSpPr>
        <p:spPr>
          <a:xfrm rot="2652503">
            <a:off x="8759984" y="3443089"/>
            <a:ext cx="912746" cy="5266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6" name="TextBox 15">
            <a:extLst>
              <a:ext uri="{FF2B5EF4-FFF2-40B4-BE49-F238E27FC236}">
                <a16:creationId xmlns:a16="http://schemas.microsoft.com/office/drawing/2014/main" id="{E5B71E06-D85F-6349-0110-2D8C81C5A562}"/>
              </a:ext>
            </a:extLst>
          </p:cNvPr>
          <p:cNvSpPr txBox="1"/>
          <p:nvPr/>
        </p:nvSpPr>
        <p:spPr>
          <a:xfrm>
            <a:off x="9448298" y="3090471"/>
            <a:ext cx="1869141" cy="523220"/>
          </a:xfrm>
          <a:prstGeom prst="rect">
            <a:avLst/>
          </a:prstGeom>
          <a:noFill/>
        </p:spPr>
        <p:txBody>
          <a:bodyPr wrap="square" rtlCol="0">
            <a:spAutoFit/>
          </a:bodyPr>
          <a:lstStyle/>
          <a:p>
            <a:r>
              <a:rPr lang="en-US" sz="2800" dirty="0">
                <a:solidFill>
                  <a:srgbClr val="FF0000"/>
                </a:solidFill>
              </a:rPr>
              <a:t>Now Falling</a:t>
            </a:r>
          </a:p>
        </p:txBody>
      </p:sp>
    </p:spTree>
    <p:extLst>
      <p:ext uri="{BB962C8B-B14F-4D97-AF65-F5344CB8AC3E}">
        <p14:creationId xmlns:p14="http://schemas.microsoft.com/office/powerpoint/2010/main" val="38994845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14" name="Oval 13">
            <a:extLst>
              <a:ext uri="{FF2B5EF4-FFF2-40B4-BE49-F238E27FC236}">
                <a16:creationId xmlns:a16="http://schemas.microsoft.com/office/drawing/2014/main" id="{954C3D58-26DC-7D34-56BE-6FF9A7F28C10}"/>
              </a:ext>
            </a:extLst>
          </p:cNvPr>
          <p:cNvSpPr/>
          <p:nvPr/>
        </p:nvSpPr>
        <p:spPr>
          <a:xfrm>
            <a:off x="5651556" y="3670146"/>
            <a:ext cx="3842659" cy="63290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5" name="TextBox 14">
            <a:extLst>
              <a:ext uri="{FF2B5EF4-FFF2-40B4-BE49-F238E27FC236}">
                <a16:creationId xmlns:a16="http://schemas.microsoft.com/office/drawing/2014/main" id="{AA3A0F29-D449-B5CB-6FA0-AB1E9B09544C}"/>
              </a:ext>
            </a:extLst>
          </p:cNvPr>
          <p:cNvSpPr txBox="1"/>
          <p:nvPr/>
        </p:nvSpPr>
        <p:spPr>
          <a:xfrm>
            <a:off x="9242725" y="3429000"/>
            <a:ext cx="1979981" cy="954107"/>
          </a:xfrm>
          <a:prstGeom prst="rect">
            <a:avLst/>
          </a:prstGeom>
          <a:noFill/>
        </p:spPr>
        <p:txBody>
          <a:bodyPr wrap="square" rtlCol="0">
            <a:spAutoFit/>
          </a:bodyPr>
          <a:lstStyle/>
          <a:p>
            <a:pPr algn="ctr"/>
            <a:r>
              <a:rPr lang="en-US" sz="2800" dirty="0">
                <a:solidFill>
                  <a:srgbClr val="FF0000"/>
                </a:solidFill>
              </a:rPr>
              <a:t>Not Rising (much)</a:t>
            </a:r>
          </a:p>
        </p:txBody>
      </p:sp>
      <p:sp>
        <p:nvSpPr>
          <p:cNvPr id="16" name="TextBox 15">
            <a:extLst>
              <a:ext uri="{FF2B5EF4-FFF2-40B4-BE49-F238E27FC236}">
                <a16:creationId xmlns:a16="http://schemas.microsoft.com/office/drawing/2014/main" id="{6DD4BBE2-BE88-EC4E-E1AD-56CD99E21640}"/>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graphicFrame>
        <p:nvGraphicFramePr>
          <p:cNvPr id="3" name="Chart 2">
            <a:extLst>
              <a:ext uri="{FF2B5EF4-FFF2-40B4-BE49-F238E27FC236}">
                <a16:creationId xmlns:a16="http://schemas.microsoft.com/office/drawing/2014/main" id="{AC6E81E9-D6DE-2842-8642-EADB8189C3AF}"/>
              </a:ext>
            </a:extLst>
          </p:cNvPr>
          <p:cNvGraphicFramePr>
            <a:graphicFrameLocks/>
          </p:cNvGraphicFramePr>
          <p:nvPr>
            <p:extLst>
              <p:ext uri="{D42A27DB-BD31-4B8C-83A1-F6EECF244321}">
                <p14:modId xmlns:p14="http://schemas.microsoft.com/office/powerpoint/2010/main" val="4094711880"/>
              </p:ext>
            </p:extLst>
          </p:nvPr>
        </p:nvGraphicFramePr>
        <p:xfrm>
          <a:off x="2385705" y="2448232"/>
          <a:ext cx="7108509" cy="3767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092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3525276" y="1071538"/>
            <a:ext cx="4356848" cy="954107"/>
          </a:xfrm>
          <a:prstGeom prst="rect">
            <a:avLst/>
          </a:prstGeom>
          <a:noFill/>
        </p:spPr>
        <p:txBody>
          <a:bodyPr wrap="square" rtlCol="0">
            <a:spAutoFit/>
          </a:bodyPr>
          <a:lstStyle/>
          <a:p>
            <a:pPr algn="ctr"/>
            <a:r>
              <a:rPr lang="en-US" sz="2800" dirty="0"/>
              <a:t>Manipulation Criteria:  Current Account Surpluses</a:t>
            </a:r>
          </a:p>
        </p:txBody>
      </p:sp>
      <p:graphicFrame>
        <p:nvGraphicFramePr>
          <p:cNvPr id="14" name="Chart 13">
            <a:extLst>
              <a:ext uri="{FF2B5EF4-FFF2-40B4-BE49-F238E27FC236}">
                <a16:creationId xmlns:a16="http://schemas.microsoft.com/office/drawing/2014/main" id="{BF771DF3-DD69-6845-B7F0-72EF268C41DD}"/>
              </a:ext>
            </a:extLst>
          </p:cNvPr>
          <p:cNvGraphicFramePr>
            <a:graphicFrameLocks/>
          </p:cNvGraphicFramePr>
          <p:nvPr/>
        </p:nvGraphicFramePr>
        <p:xfrm>
          <a:off x="1708106" y="2025645"/>
          <a:ext cx="7663501" cy="420455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0AD5535C-C104-4B71-0351-7DECCFBBA7AA}"/>
              </a:ext>
            </a:extLst>
          </p:cNvPr>
          <p:cNvSpPr txBox="1"/>
          <p:nvPr/>
        </p:nvSpPr>
        <p:spPr>
          <a:xfrm>
            <a:off x="9214918" y="4675525"/>
            <a:ext cx="1268976" cy="369332"/>
          </a:xfrm>
          <a:prstGeom prst="rect">
            <a:avLst/>
          </a:prstGeom>
          <a:noFill/>
        </p:spPr>
        <p:txBody>
          <a:bodyPr wrap="square" rtlCol="0">
            <a:spAutoFit/>
          </a:bodyPr>
          <a:lstStyle/>
          <a:p>
            <a:r>
              <a:rPr lang="en-US" dirty="0">
                <a:solidFill>
                  <a:schemeClr val="accent2"/>
                </a:solidFill>
              </a:rPr>
              <a:t>Switzerland</a:t>
            </a:r>
          </a:p>
        </p:txBody>
      </p:sp>
      <p:sp>
        <p:nvSpPr>
          <p:cNvPr id="18" name="TextBox 17">
            <a:extLst>
              <a:ext uri="{FF2B5EF4-FFF2-40B4-BE49-F238E27FC236}">
                <a16:creationId xmlns:a16="http://schemas.microsoft.com/office/drawing/2014/main" id="{75EC8D23-8D70-2DC2-BE02-7A40EEE839DC}"/>
              </a:ext>
            </a:extLst>
          </p:cNvPr>
          <p:cNvSpPr txBox="1"/>
          <p:nvPr/>
        </p:nvSpPr>
        <p:spPr>
          <a:xfrm>
            <a:off x="9214918" y="3122391"/>
            <a:ext cx="1268976" cy="369332"/>
          </a:xfrm>
          <a:prstGeom prst="rect">
            <a:avLst/>
          </a:prstGeom>
          <a:noFill/>
        </p:spPr>
        <p:txBody>
          <a:bodyPr wrap="square" rtlCol="0">
            <a:spAutoFit/>
          </a:bodyPr>
          <a:lstStyle/>
          <a:p>
            <a:r>
              <a:rPr lang="en-US" dirty="0">
                <a:solidFill>
                  <a:schemeClr val="accent1">
                    <a:lumMod val="75000"/>
                  </a:schemeClr>
                </a:solidFill>
              </a:rPr>
              <a:t>China</a:t>
            </a:r>
          </a:p>
        </p:txBody>
      </p:sp>
    </p:spTree>
    <p:extLst>
      <p:ext uri="{BB962C8B-B14F-4D97-AF65-F5344CB8AC3E}">
        <p14:creationId xmlns:p14="http://schemas.microsoft.com/office/powerpoint/2010/main" val="37977379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74</a:t>
            </a:fld>
            <a:endParaRPr lang="en-GB"/>
          </a:p>
        </p:txBody>
      </p:sp>
      <p:graphicFrame>
        <p:nvGraphicFramePr>
          <p:cNvPr id="8" name="Table 7">
            <a:extLst>
              <a:ext uri="{FF2B5EF4-FFF2-40B4-BE49-F238E27FC236}">
                <a16:creationId xmlns:a16="http://schemas.microsoft.com/office/drawing/2014/main" id="{9E851A0A-519E-1792-F0CE-414437972A0E}"/>
              </a:ext>
            </a:extLst>
          </p:cNvPr>
          <p:cNvGraphicFramePr>
            <a:graphicFrameLocks noGrp="1"/>
          </p:cNvGraphicFramePr>
          <p:nvPr/>
        </p:nvGraphicFramePr>
        <p:xfrm>
          <a:off x="3376438" y="1890318"/>
          <a:ext cx="2166605" cy="4522470"/>
        </p:xfrm>
        <a:graphic>
          <a:graphicData uri="http://schemas.openxmlformats.org/drawingml/2006/table">
            <a:tbl>
              <a:tblPr>
                <a:tableStyleId>{5C22544A-7EE6-4342-B048-85BDC9FD1C3A}</a:tableStyleId>
              </a:tblPr>
              <a:tblGrid>
                <a:gridCol w="1285209">
                  <a:extLst>
                    <a:ext uri="{9D8B030D-6E8A-4147-A177-3AD203B41FA5}">
                      <a16:colId xmlns:a16="http://schemas.microsoft.com/office/drawing/2014/main" val="1365908584"/>
                    </a:ext>
                  </a:extLst>
                </a:gridCol>
                <a:gridCol w="881396">
                  <a:extLst>
                    <a:ext uri="{9D8B030D-6E8A-4147-A177-3AD203B41FA5}">
                      <a16:colId xmlns:a16="http://schemas.microsoft.com/office/drawing/2014/main" val="2855461780"/>
                    </a:ext>
                  </a:extLst>
                </a:gridCol>
              </a:tblGrid>
              <a:tr h="190500">
                <a:tc gridSpan="2">
                  <a:txBody>
                    <a:bodyPr/>
                    <a:lstStyle/>
                    <a:p>
                      <a:pPr algn="ctr" fontAlgn="b"/>
                      <a:r>
                        <a:rPr lang="en-US" sz="1800" b="0" i="0" u="none" strike="noStrike" dirty="0">
                          <a:solidFill>
                            <a:srgbClr val="000000"/>
                          </a:solidFill>
                          <a:effectLst/>
                          <a:latin typeface="Calibri" panose="020F0502020204030204" pitchFamily="34" charset="0"/>
                        </a:rPr>
                        <a:t>US Bilateral Trade Deficits larger than $20 billion</a:t>
                      </a:r>
                    </a:p>
                  </a:txBody>
                  <a:tcPr marL="9525" marR="9525" marT="9525"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025523"/>
                  </a:ext>
                </a:extLst>
              </a:tr>
              <a:tr h="190500">
                <a:tc>
                  <a:txBody>
                    <a:bodyPr/>
                    <a:lstStyle/>
                    <a:p>
                      <a:pPr algn="l" fontAlgn="b"/>
                      <a:r>
                        <a:rPr lang="en-US" sz="1800" u="none" strike="noStrike" dirty="0">
                          <a:effectLst/>
                        </a:rPr>
                        <a:t>China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-923.2</a:t>
                      </a:r>
                    </a:p>
                  </a:txBody>
                  <a:tcPr marL="9525" marR="9525" marT="9525" marB="0" anchor="b"/>
                </a:tc>
                <a:extLst>
                  <a:ext uri="{0D108BD9-81ED-4DB2-BD59-A6C34878D82A}">
                    <a16:rowId xmlns:a16="http://schemas.microsoft.com/office/drawing/2014/main" val="1569615395"/>
                  </a:ext>
                </a:extLst>
              </a:tr>
              <a:tr h="190500">
                <a:tc>
                  <a:txBody>
                    <a:bodyPr/>
                    <a:lstStyle/>
                    <a:p>
                      <a:pPr algn="l" fontAlgn="b"/>
                      <a:r>
                        <a:rPr lang="en-US" sz="1800" u="none" strike="noStrike" dirty="0">
                          <a:effectLst/>
                        </a:rPr>
                        <a:t>Mexico</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-365.8</a:t>
                      </a:r>
                    </a:p>
                  </a:txBody>
                  <a:tcPr marL="9525" marR="9525" marT="9525" marB="0" anchor="b"/>
                </a:tc>
                <a:extLst>
                  <a:ext uri="{0D108BD9-81ED-4DB2-BD59-A6C34878D82A}">
                    <a16:rowId xmlns:a16="http://schemas.microsoft.com/office/drawing/2014/main" val="2152340318"/>
                  </a:ext>
                </a:extLst>
              </a:tr>
              <a:tr h="190500">
                <a:tc>
                  <a:txBody>
                    <a:bodyPr/>
                    <a:lstStyle/>
                    <a:p>
                      <a:pPr algn="l" fontAlgn="b"/>
                      <a:r>
                        <a:rPr lang="en-US" sz="1800" u="none" strike="noStrike">
                          <a:effectLst/>
                        </a:rPr>
                        <a:t>Japan</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-236.5</a:t>
                      </a:r>
                    </a:p>
                  </a:txBody>
                  <a:tcPr marL="9525" marR="9525" marT="9525" marB="0" anchor="b"/>
                </a:tc>
                <a:extLst>
                  <a:ext uri="{0D108BD9-81ED-4DB2-BD59-A6C34878D82A}">
                    <a16:rowId xmlns:a16="http://schemas.microsoft.com/office/drawing/2014/main" val="3653966232"/>
                  </a:ext>
                </a:extLst>
              </a:tr>
              <a:tr h="190500">
                <a:tc>
                  <a:txBody>
                    <a:bodyPr/>
                    <a:lstStyle/>
                    <a:p>
                      <a:pPr algn="l" fontAlgn="b"/>
                      <a:r>
                        <a:rPr lang="en-US" sz="1800" u="none" strike="noStrike">
                          <a:effectLst/>
                        </a:rPr>
                        <a:t>Germany</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-104.9</a:t>
                      </a:r>
                    </a:p>
                  </a:txBody>
                  <a:tcPr marL="9525" marR="9525" marT="9525" marB="0" anchor="b"/>
                </a:tc>
                <a:extLst>
                  <a:ext uri="{0D108BD9-81ED-4DB2-BD59-A6C34878D82A}">
                    <a16:rowId xmlns:a16="http://schemas.microsoft.com/office/drawing/2014/main" val="4056783244"/>
                  </a:ext>
                </a:extLst>
              </a:tr>
              <a:tr h="190500">
                <a:tc>
                  <a:txBody>
                    <a:bodyPr/>
                    <a:lstStyle/>
                    <a:p>
                      <a:pPr algn="l" fontAlgn="b"/>
                      <a:r>
                        <a:rPr lang="en-US" sz="1800" u="none" strike="noStrike" dirty="0">
                          <a:effectLst/>
                        </a:rPr>
                        <a:t>Vietnam</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-70.1</a:t>
                      </a:r>
                    </a:p>
                  </a:txBody>
                  <a:tcPr marL="9525" marR="9525" marT="9525" marB="0" anchor="b"/>
                </a:tc>
                <a:extLst>
                  <a:ext uri="{0D108BD9-81ED-4DB2-BD59-A6C34878D82A}">
                    <a16:rowId xmlns:a16="http://schemas.microsoft.com/office/drawing/2014/main" val="1584522701"/>
                  </a:ext>
                </a:extLst>
              </a:tr>
              <a:tr h="190500">
                <a:tc>
                  <a:txBody>
                    <a:bodyPr/>
                    <a:lstStyle/>
                    <a:p>
                      <a:pPr algn="l" fontAlgn="b"/>
                      <a:r>
                        <a:rPr lang="en-US" sz="1800" u="none" strike="noStrike">
                          <a:effectLst/>
                        </a:rPr>
                        <a:t>Ireland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-58.8</a:t>
                      </a:r>
                    </a:p>
                  </a:txBody>
                  <a:tcPr marL="9525" marR="9525" marT="9525" marB="0" anchor="b"/>
                </a:tc>
                <a:extLst>
                  <a:ext uri="{0D108BD9-81ED-4DB2-BD59-A6C34878D82A}">
                    <a16:rowId xmlns:a16="http://schemas.microsoft.com/office/drawing/2014/main" val="22714159"/>
                  </a:ext>
                </a:extLst>
              </a:tr>
              <a:tr h="190500">
                <a:tc>
                  <a:txBody>
                    <a:bodyPr/>
                    <a:lstStyle/>
                    <a:p>
                      <a:pPr algn="l" fontAlgn="b"/>
                      <a:r>
                        <a:rPr lang="en-US" sz="1800" u="none" strike="noStrike">
                          <a:effectLst/>
                        </a:rPr>
                        <a:t>Italy</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-58.5</a:t>
                      </a:r>
                    </a:p>
                  </a:txBody>
                  <a:tcPr marL="9525" marR="9525" marT="9525" marB="0" anchor="b"/>
                </a:tc>
                <a:extLst>
                  <a:ext uri="{0D108BD9-81ED-4DB2-BD59-A6C34878D82A}">
                    <a16:rowId xmlns:a16="http://schemas.microsoft.com/office/drawing/2014/main" val="1202058882"/>
                  </a:ext>
                </a:extLst>
              </a:tr>
              <a:tr h="190500">
                <a:tc>
                  <a:txBody>
                    <a:bodyPr/>
                    <a:lstStyle/>
                    <a:p>
                      <a:pPr algn="l" fontAlgn="b"/>
                      <a:r>
                        <a:rPr lang="en-US" sz="1800" u="none" strike="noStrike">
                          <a:effectLst/>
                        </a:rPr>
                        <a:t>Canada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-53.0</a:t>
                      </a:r>
                    </a:p>
                  </a:txBody>
                  <a:tcPr marL="9525" marR="9525" marT="9525" marB="0" anchor="b"/>
                </a:tc>
                <a:extLst>
                  <a:ext uri="{0D108BD9-81ED-4DB2-BD59-A6C34878D82A}">
                    <a16:rowId xmlns:a16="http://schemas.microsoft.com/office/drawing/2014/main" val="1267471426"/>
                  </a:ext>
                </a:extLst>
              </a:tr>
              <a:tr h="190500">
                <a:tc>
                  <a:txBody>
                    <a:bodyPr/>
                    <a:lstStyle/>
                    <a:p>
                      <a:pPr algn="l" fontAlgn="b"/>
                      <a:r>
                        <a:rPr lang="en-US" sz="1800" u="none" strike="noStrike">
                          <a:effectLst/>
                        </a:rPr>
                        <a:t>Malaysia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-33.7</a:t>
                      </a:r>
                    </a:p>
                  </a:txBody>
                  <a:tcPr marL="9525" marR="9525" marT="9525" marB="0" anchor="b"/>
                </a:tc>
                <a:extLst>
                  <a:ext uri="{0D108BD9-81ED-4DB2-BD59-A6C34878D82A}">
                    <a16:rowId xmlns:a16="http://schemas.microsoft.com/office/drawing/2014/main" val="3868041806"/>
                  </a:ext>
                </a:extLst>
              </a:tr>
              <a:tr h="190500">
                <a:tc>
                  <a:txBody>
                    <a:bodyPr/>
                    <a:lstStyle/>
                    <a:p>
                      <a:pPr algn="l" fontAlgn="b"/>
                      <a:r>
                        <a:rPr lang="en-US" sz="1800" u="none" strike="noStrike">
                          <a:effectLst/>
                        </a:rPr>
                        <a:t>Switzerland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-33.3</a:t>
                      </a:r>
                    </a:p>
                  </a:txBody>
                  <a:tcPr marL="9525" marR="9525" marT="9525" marB="0" anchor="b"/>
                </a:tc>
                <a:extLst>
                  <a:ext uri="{0D108BD9-81ED-4DB2-BD59-A6C34878D82A}">
                    <a16:rowId xmlns:a16="http://schemas.microsoft.com/office/drawing/2014/main" val="1253731931"/>
                  </a:ext>
                </a:extLst>
              </a:tr>
              <a:tr h="190500">
                <a:tc>
                  <a:txBody>
                    <a:bodyPr/>
                    <a:lstStyle/>
                    <a:p>
                      <a:pPr algn="l" fontAlgn="b"/>
                      <a:r>
                        <a:rPr lang="en-US" sz="1800" u="none" strike="noStrike">
                          <a:effectLst/>
                        </a:rPr>
                        <a:t>India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-28.4</a:t>
                      </a:r>
                    </a:p>
                  </a:txBody>
                  <a:tcPr marL="9525" marR="9525" marT="9525" marB="0" anchor="b"/>
                </a:tc>
                <a:extLst>
                  <a:ext uri="{0D108BD9-81ED-4DB2-BD59-A6C34878D82A}">
                    <a16:rowId xmlns:a16="http://schemas.microsoft.com/office/drawing/2014/main" val="1770040880"/>
                  </a:ext>
                </a:extLst>
              </a:tr>
              <a:tr h="190500">
                <a:tc>
                  <a:txBody>
                    <a:bodyPr/>
                    <a:lstStyle/>
                    <a:p>
                      <a:pPr algn="l" fontAlgn="b"/>
                      <a:r>
                        <a:rPr lang="en-US" sz="1800" u="none" strike="noStrike" dirty="0">
                          <a:effectLst/>
                        </a:rPr>
                        <a:t>Korea, Rep.</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-25.5</a:t>
                      </a:r>
                    </a:p>
                  </a:txBody>
                  <a:tcPr marL="9525" marR="9525" marT="9525" marB="0" anchor="b"/>
                </a:tc>
                <a:extLst>
                  <a:ext uri="{0D108BD9-81ED-4DB2-BD59-A6C34878D82A}">
                    <a16:rowId xmlns:a16="http://schemas.microsoft.com/office/drawing/2014/main" val="1391238310"/>
                  </a:ext>
                </a:extLst>
              </a:tr>
              <a:tr h="190500">
                <a:tc>
                  <a:txBody>
                    <a:bodyPr/>
                    <a:lstStyle/>
                    <a:p>
                      <a:pPr algn="l" fontAlgn="b"/>
                      <a:r>
                        <a:rPr lang="en-US" sz="1800" u="none" strike="noStrike">
                          <a:effectLst/>
                        </a:rPr>
                        <a:t>Thailand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-24.7</a:t>
                      </a:r>
                    </a:p>
                  </a:txBody>
                  <a:tcPr marL="9525" marR="9525" marT="9525" marB="0" anchor="b"/>
                </a:tc>
                <a:extLst>
                  <a:ext uri="{0D108BD9-81ED-4DB2-BD59-A6C34878D82A}">
                    <a16:rowId xmlns:a16="http://schemas.microsoft.com/office/drawing/2014/main" val="709280437"/>
                  </a:ext>
                </a:extLst>
              </a:tr>
            </a:tbl>
          </a:graphicData>
        </a:graphic>
      </p:graphicFrame>
      <p:graphicFrame>
        <p:nvGraphicFramePr>
          <p:cNvPr id="9" name="Table 8">
            <a:extLst>
              <a:ext uri="{FF2B5EF4-FFF2-40B4-BE49-F238E27FC236}">
                <a16:creationId xmlns:a16="http://schemas.microsoft.com/office/drawing/2014/main" id="{3D481476-FD30-1A24-79D3-12DF56DFEF2A}"/>
              </a:ext>
            </a:extLst>
          </p:cNvPr>
          <p:cNvGraphicFramePr>
            <a:graphicFrameLocks noGrp="1"/>
          </p:cNvGraphicFramePr>
          <p:nvPr/>
        </p:nvGraphicFramePr>
        <p:xfrm>
          <a:off x="6001870" y="1890318"/>
          <a:ext cx="2166605" cy="1400175"/>
        </p:xfrm>
        <a:graphic>
          <a:graphicData uri="http://schemas.openxmlformats.org/drawingml/2006/table">
            <a:tbl>
              <a:tblPr>
                <a:tableStyleId>{5C22544A-7EE6-4342-B048-85BDC9FD1C3A}</a:tableStyleId>
              </a:tblPr>
              <a:tblGrid>
                <a:gridCol w="1667437">
                  <a:extLst>
                    <a:ext uri="{9D8B030D-6E8A-4147-A177-3AD203B41FA5}">
                      <a16:colId xmlns:a16="http://schemas.microsoft.com/office/drawing/2014/main" val="2244291212"/>
                    </a:ext>
                  </a:extLst>
                </a:gridCol>
                <a:gridCol w="499168">
                  <a:extLst>
                    <a:ext uri="{9D8B030D-6E8A-4147-A177-3AD203B41FA5}">
                      <a16:colId xmlns:a16="http://schemas.microsoft.com/office/drawing/2014/main" val="3742413636"/>
                    </a:ext>
                  </a:extLst>
                </a:gridCol>
              </a:tblGrid>
              <a:tr h="190500">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US Bilateral Trade Surpluses larger than $20 billion</a:t>
                      </a:r>
                    </a:p>
                  </a:txBody>
                  <a:tcPr marL="9525" marR="9525" marT="9525" marB="0" anchor="b"/>
                </a:tc>
                <a:tc hMerge="1">
                  <a:txBody>
                    <a:bodyPr/>
                    <a:lstStyle/>
                    <a:p>
                      <a:pPr algn="r"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6348702"/>
                  </a:ext>
                </a:extLst>
              </a:tr>
              <a:tr h="190500">
                <a:tc>
                  <a:txBody>
                    <a:bodyPr/>
                    <a:lstStyle/>
                    <a:p>
                      <a:pPr algn="l" fontAlgn="b"/>
                      <a:r>
                        <a:rPr lang="en-US" sz="1800" u="none" strike="noStrike" dirty="0">
                          <a:effectLst/>
                        </a:rPr>
                        <a:t>Netherlands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20.3</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31369069"/>
                  </a:ext>
                </a:extLst>
              </a:tr>
              <a:tr h="190500">
                <a:tc>
                  <a:txBody>
                    <a:bodyPr/>
                    <a:lstStyle/>
                    <a:p>
                      <a:pPr algn="l" fontAlgn="b"/>
                      <a:r>
                        <a:rPr lang="en-US" sz="1800" u="none" strike="noStrike" dirty="0">
                          <a:effectLst/>
                        </a:rPr>
                        <a:t>Hong Kong, China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25.9</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63714425"/>
                  </a:ext>
                </a:extLst>
              </a:tr>
            </a:tbl>
          </a:graphicData>
        </a:graphic>
      </p:graphicFrame>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739508" y="848509"/>
            <a:ext cx="3898422" cy="954107"/>
          </a:xfrm>
          <a:prstGeom prst="rect">
            <a:avLst/>
          </a:prstGeom>
          <a:noFill/>
        </p:spPr>
        <p:txBody>
          <a:bodyPr wrap="square" rtlCol="0">
            <a:spAutoFit/>
          </a:bodyPr>
          <a:lstStyle/>
          <a:p>
            <a:pPr algn="ctr"/>
            <a:r>
              <a:rPr lang="en-US" sz="2800" dirty="0"/>
              <a:t>Manipulation Criteria:  US Bilateral Deficits</a:t>
            </a:r>
          </a:p>
        </p:txBody>
      </p:sp>
      <p:sp>
        <p:nvSpPr>
          <p:cNvPr id="11" name="Oval 10">
            <a:extLst>
              <a:ext uri="{FF2B5EF4-FFF2-40B4-BE49-F238E27FC236}">
                <a16:creationId xmlns:a16="http://schemas.microsoft.com/office/drawing/2014/main" id="{971479A1-A129-F446-8DB0-2AF027894235}"/>
              </a:ext>
            </a:extLst>
          </p:cNvPr>
          <p:cNvSpPr/>
          <p:nvPr/>
        </p:nvSpPr>
        <p:spPr>
          <a:xfrm>
            <a:off x="2656204" y="5284695"/>
            <a:ext cx="3564121" cy="34959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2" name="Oval 11">
            <a:extLst>
              <a:ext uri="{FF2B5EF4-FFF2-40B4-BE49-F238E27FC236}">
                <a16:creationId xmlns:a16="http://schemas.microsoft.com/office/drawing/2014/main" id="{3E31EF41-2734-43F6-DCD4-C8EFDEDFF4EC}"/>
              </a:ext>
            </a:extLst>
          </p:cNvPr>
          <p:cNvSpPr/>
          <p:nvPr/>
        </p:nvSpPr>
        <p:spPr>
          <a:xfrm>
            <a:off x="2656204" y="2698410"/>
            <a:ext cx="3564121" cy="34959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63253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75</a:t>
            </a:fld>
            <a:endParaRPr lang="en-GB"/>
          </a:p>
        </p:txBody>
      </p:sp>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441125" y="848509"/>
            <a:ext cx="4124332" cy="954107"/>
          </a:xfrm>
          <a:prstGeom prst="rect">
            <a:avLst/>
          </a:prstGeom>
          <a:noFill/>
        </p:spPr>
        <p:txBody>
          <a:bodyPr wrap="square" rtlCol="0">
            <a:spAutoFit/>
          </a:bodyPr>
          <a:lstStyle/>
          <a:p>
            <a:pPr algn="ctr"/>
            <a:r>
              <a:rPr lang="en-US" sz="2800" u="sng" dirty="0"/>
              <a:t>Not</a:t>
            </a:r>
            <a:r>
              <a:rPr lang="en-US" sz="2800" dirty="0"/>
              <a:t> Manipulation Criteria:  Exchange Rates</a:t>
            </a:r>
          </a:p>
        </p:txBody>
      </p:sp>
      <p:sp>
        <p:nvSpPr>
          <p:cNvPr id="2" name="TextBox 1">
            <a:extLst>
              <a:ext uri="{FF2B5EF4-FFF2-40B4-BE49-F238E27FC236}">
                <a16:creationId xmlns:a16="http://schemas.microsoft.com/office/drawing/2014/main" id="{A1C6AF11-1A62-351B-F9F1-938ACABA8549}"/>
              </a:ext>
            </a:extLst>
          </p:cNvPr>
          <p:cNvSpPr txBox="1"/>
          <p:nvPr/>
        </p:nvSpPr>
        <p:spPr>
          <a:xfrm>
            <a:off x="9837234" y="3274313"/>
            <a:ext cx="1516566" cy="369332"/>
          </a:xfrm>
          <a:prstGeom prst="rect">
            <a:avLst/>
          </a:prstGeom>
          <a:noFill/>
        </p:spPr>
        <p:txBody>
          <a:bodyPr wrap="square" rtlCol="0">
            <a:spAutoFit/>
          </a:bodyPr>
          <a:lstStyle/>
          <a:p>
            <a:r>
              <a:rPr lang="en-US" dirty="0">
                <a:solidFill>
                  <a:srgbClr val="FF0000"/>
                </a:solidFill>
              </a:rPr>
              <a:t>8% drop</a:t>
            </a:r>
          </a:p>
        </p:txBody>
      </p:sp>
      <p:cxnSp>
        <p:nvCxnSpPr>
          <p:cNvPr id="5" name="Straight Connector 4">
            <a:extLst>
              <a:ext uri="{FF2B5EF4-FFF2-40B4-BE49-F238E27FC236}">
                <a16:creationId xmlns:a16="http://schemas.microsoft.com/office/drawing/2014/main" id="{6FD0D4BD-C875-EEF5-04C0-1C998D8DE394}"/>
              </a:ext>
            </a:extLst>
          </p:cNvPr>
          <p:cNvCxnSpPr>
            <a:cxnSpLocks/>
          </p:cNvCxnSpPr>
          <p:nvPr/>
        </p:nvCxnSpPr>
        <p:spPr>
          <a:xfrm>
            <a:off x="8444140" y="2939615"/>
            <a:ext cx="13930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FD4D57-C327-19E6-3CC4-27E6B14A1FC9}"/>
              </a:ext>
            </a:extLst>
          </p:cNvPr>
          <p:cNvCxnSpPr>
            <a:cxnSpLocks/>
          </p:cNvCxnSpPr>
          <p:nvPr/>
        </p:nvCxnSpPr>
        <p:spPr>
          <a:xfrm flipV="1">
            <a:off x="8729008" y="3643645"/>
            <a:ext cx="1108226" cy="282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DB289C85-9289-5387-A3AF-54B400C3E087}"/>
              </a:ext>
            </a:extLst>
          </p:cNvPr>
          <p:cNvGraphicFramePr>
            <a:graphicFrameLocks/>
          </p:cNvGraphicFramePr>
          <p:nvPr>
            <p:extLst>
              <p:ext uri="{D42A27DB-BD31-4B8C-83A1-F6EECF244321}">
                <p14:modId xmlns:p14="http://schemas.microsoft.com/office/powerpoint/2010/main" val="2667979791"/>
              </p:ext>
            </p:extLst>
          </p:nvPr>
        </p:nvGraphicFramePr>
        <p:xfrm>
          <a:off x="1888381" y="1712463"/>
          <a:ext cx="7384370" cy="43993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12924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76</a:t>
            </a:fld>
            <a:endParaRPr lang="en-GB"/>
          </a:p>
        </p:txBody>
      </p:sp>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441125" y="848509"/>
            <a:ext cx="4124332" cy="954107"/>
          </a:xfrm>
          <a:prstGeom prst="rect">
            <a:avLst/>
          </a:prstGeom>
          <a:noFill/>
        </p:spPr>
        <p:txBody>
          <a:bodyPr wrap="square" rtlCol="0">
            <a:spAutoFit/>
          </a:bodyPr>
          <a:lstStyle/>
          <a:p>
            <a:pPr algn="ctr"/>
            <a:r>
              <a:rPr lang="en-US" sz="2800" u="sng" dirty="0"/>
              <a:t>Not</a:t>
            </a:r>
            <a:r>
              <a:rPr lang="en-US" sz="2800" dirty="0"/>
              <a:t> Manipulation Criteria:  Exchange Rates</a:t>
            </a:r>
          </a:p>
        </p:txBody>
      </p:sp>
      <p:cxnSp>
        <p:nvCxnSpPr>
          <p:cNvPr id="18" name="Straight Connector 17">
            <a:extLst>
              <a:ext uri="{FF2B5EF4-FFF2-40B4-BE49-F238E27FC236}">
                <a16:creationId xmlns:a16="http://schemas.microsoft.com/office/drawing/2014/main" id="{5D749FD6-9CB4-0D26-DA8D-1F9098567B13}"/>
              </a:ext>
            </a:extLst>
          </p:cNvPr>
          <p:cNvCxnSpPr>
            <a:cxnSpLocks/>
          </p:cNvCxnSpPr>
          <p:nvPr/>
        </p:nvCxnSpPr>
        <p:spPr>
          <a:xfrm>
            <a:off x="8825947" y="2856813"/>
            <a:ext cx="10512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7691DC-F420-DB22-74F7-2063F782E707}"/>
              </a:ext>
            </a:extLst>
          </p:cNvPr>
          <p:cNvCxnSpPr>
            <a:cxnSpLocks/>
          </p:cNvCxnSpPr>
          <p:nvPr/>
        </p:nvCxnSpPr>
        <p:spPr>
          <a:xfrm>
            <a:off x="8998225" y="3120725"/>
            <a:ext cx="8790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C60F059-2E3E-7561-6772-3A20DDFF8290}"/>
              </a:ext>
            </a:extLst>
          </p:cNvPr>
          <p:cNvSpPr txBox="1"/>
          <p:nvPr/>
        </p:nvSpPr>
        <p:spPr>
          <a:xfrm>
            <a:off x="9890242" y="2856813"/>
            <a:ext cx="1516566" cy="369332"/>
          </a:xfrm>
          <a:prstGeom prst="rect">
            <a:avLst/>
          </a:prstGeom>
          <a:noFill/>
        </p:spPr>
        <p:txBody>
          <a:bodyPr wrap="square" rtlCol="0">
            <a:spAutoFit/>
          </a:bodyPr>
          <a:lstStyle/>
          <a:p>
            <a:r>
              <a:rPr lang="en-US" dirty="0">
                <a:solidFill>
                  <a:srgbClr val="FF0000"/>
                </a:solidFill>
              </a:rPr>
              <a:t>11.0% drop</a:t>
            </a:r>
          </a:p>
        </p:txBody>
      </p:sp>
      <p:graphicFrame>
        <p:nvGraphicFramePr>
          <p:cNvPr id="2" name="Chart 1">
            <a:extLst>
              <a:ext uri="{FF2B5EF4-FFF2-40B4-BE49-F238E27FC236}">
                <a16:creationId xmlns:a16="http://schemas.microsoft.com/office/drawing/2014/main" id="{36DDD761-1726-9335-88C2-DDF1D4DF6234}"/>
              </a:ext>
            </a:extLst>
          </p:cNvPr>
          <p:cNvGraphicFramePr>
            <a:graphicFrameLocks/>
          </p:cNvGraphicFramePr>
          <p:nvPr>
            <p:extLst>
              <p:ext uri="{D42A27DB-BD31-4B8C-83A1-F6EECF244321}">
                <p14:modId xmlns:p14="http://schemas.microsoft.com/office/powerpoint/2010/main" val="1155315431"/>
              </p:ext>
            </p:extLst>
          </p:nvPr>
        </p:nvGraphicFramePr>
        <p:xfrm>
          <a:off x="1881810" y="1976745"/>
          <a:ext cx="7262064" cy="42534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42229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normAutofit lnSpcReduction="10000"/>
          </a:bodyPr>
          <a:lstStyle/>
          <a:p>
            <a:r>
              <a:rPr lang="en-US" dirty="0"/>
              <a:t>US Treasury Report November, 2022</a:t>
            </a:r>
          </a:p>
          <a:p>
            <a:pPr lvl="1"/>
            <a:r>
              <a:rPr lang="en-US" dirty="0"/>
              <a:t>“[The U.S.] Treasury has concluded that no major trading partner of the United States engaged in [currency manipulation] during the relevant period.”</a:t>
            </a:r>
          </a:p>
          <a:p>
            <a:pPr lvl="1"/>
            <a:r>
              <a:rPr lang="en-US" dirty="0"/>
              <a:t>“Switzerland once again exceeded the thresholds for all three criteria...”</a:t>
            </a:r>
          </a:p>
          <a:p>
            <a:pPr lvl="1"/>
            <a:r>
              <a:rPr lang="en-US" dirty="0"/>
              <a:t>“Italy, India, Mexico, Thailand, and Vietnam have been removed from the Monitoring List in this Report, having met only one out of three criteria for two consecutive Reports..” </a:t>
            </a:r>
          </a:p>
          <a:p>
            <a:pPr lvl="1"/>
            <a:r>
              <a:rPr lang="en-US" dirty="0"/>
              <a:t>“In this Report, the Monitoring List comprises China, Japan, Korea, Germany, Malaysia, Singapore, and Taiwan.” (7 countries)</a:t>
            </a:r>
          </a:p>
          <a:p>
            <a:pPr lvl="1"/>
            <a:r>
              <a:rPr lang="en-US" dirty="0"/>
              <a:t>“China’s failure to publish foreign exchange intervention and broader lack of transparency around key features of its exchange rate mechanism make it an outlier among major economies and warrants Treasury’s close monitoring.”</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77</a:t>
            </a:fld>
            <a:endParaRPr lang="en-GB"/>
          </a:p>
        </p:txBody>
      </p:sp>
      <p:sp>
        <p:nvSpPr>
          <p:cNvPr id="6" name="Oval 5">
            <a:extLst>
              <a:ext uri="{FF2B5EF4-FFF2-40B4-BE49-F238E27FC236}">
                <a16:creationId xmlns:a16="http://schemas.microsoft.com/office/drawing/2014/main" id="{DA3B7402-2172-9D00-6C30-D08639C80F52}"/>
              </a:ext>
            </a:extLst>
          </p:cNvPr>
          <p:cNvSpPr/>
          <p:nvPr/>
        </p:nvSpPr>
        <p:spPr>
          <a:xfrm>
            <a:off x="1447800" y="2743200"/>
            <a:ext cx="1968444"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 name="Oval 7">
            <a:extLst>
              <a:ext uri="{FF2B5EF4-FFF2-40B4-BE49-F238E27FC236}">
                <a16:creationId xmlns:a16="http://schemas.microsoft.com/office/drawing/2014/main" id="{73FCA8BF-47F1-3EE6-950F-8B9C67B049B4}"/>
              </a:ext>
            </a:extLst>
          </p:cNvPr>
          <p:cNvSpPr/>
          <p:nvPr/>
        </p:nvSpPr>
        <p:spPr>
          <a:xfrm>
            <a:off x="1600200" y="4648200"/>
            <a:ext cx="1206443"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03883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0A9941-12DD-460C-D9E8-8C8AE2B8517E}"/>
              </a:ext>
            </a:extLst>
          </p:cNvPr>
          <p:cNvSpPr>
            <a:spLocks noGrp="1"/>
          </p:cNvSpPr>
          <p:nvPr>
            <p:ph type="sldNum" sz="quarter" idx="12"/>
          </p:nvPr>
        </p:nvSpPr>
        <p:spPr/>
        <p:txBody>
          <a:bodyPr/>
          <a:lstStyle/>
          <a:p>
            <a:fld id="{D9F085D5-EC86-4F6A-B501-C1359CB39116}" type="slidenum">
              <a:rPr lang="en-GB" smtClean="0"/>
              <a:t>78</a:t>
            </a:fld>
            <a:endParaRPr lang="en-GB"/>
          </a:p>
        </p:txBody>
      </p:sp>
      <p:sp>
        <p:nvSpPr>
          <p:cNvPr id="5" name="Title 1">
            <a:extLst>
              <a:ext uri="{FF2B5EF4-FFF2-40B4-BE49-F238E27FC236}">
                <a16:creationId xmlns:a16="http://schemas.microsoft.com/office/drawing/2014/main" id="{0ED7F52D-D514-3FA2-BAC4-F8CBA71DBBC1}"/>
              </a:ext>
            </a:extLst>
          </p:cNvPr>
          <p:cNvSpPr>
            <a:spLocks noGrp="1"/>
          </p:cNvSpPr>
          <p:nvPr>
            <p:ph type="title"/>
          </p:nvPr>
        </p:nvSpPr>
        <p:spPr>
          <a:xfrm>
            <a:off x="945612" y="0"/>
            <a:ext cx="10515600" cy="1325563"/>
          </a:xfrm>
        </p:spPr>
        <p:txBody>
          <a:bodyPr/>
          <a:lstStyle/>
          <a:p>
            <a:r>
              <a:rPr lang="en-US" dirty="0">
                <a:solidFill>
                  <a:schemeClr val="bg1"/>
                </a:solidFill>
              </a:rPr>
              <a:t>Ne</a:t>
            </a:r>
            <a:r>
              <a:rPr lang="en-US" dirty="0"/>
              <a:t>xt Week</a:t>
            </a:r>
          </a:p>
        </p:txBody>
      </p:sp>
      <p:sp>
        <p:nvSpPr>
          <p:cNvPr id="9" name="TextBox 8">
            <a:extLst>
              <a:ext uri="{FF2B5EF4-FFF2-40B4-BE49-F238E27FC236}">
                <a16:creationId xmlns:a16="http://schemas.microsoft.com/office/drawing/2014/main" id="{3F630308-2240-36F3-3E84-B3D4C819CB27}"/>
              </a:ext>
            </a:extLst>
          </p:cNvPr>
          <p:cNvSpPr txBox="1"/>
          <p:nvPr/>
        </p:nvSpPr>
        <p:spPr>
          <a:xfrm>
            <a:off x="5066441" y="2251881"/>
            <a:ext cx="1840054" cy="2677656"/>
          </a:xfrm>
          <a:prstGeom prst="rect">
            <a:avLst/>
          </a:prstGeom>
          <a:noFill/>
        </p:spPr>
        <p:txBody>
          <a:bodyPr wrap="none" rtlCol="0">
            <a:spAutoFit/>
          </a:bodyPr>
          <a:lstStyle/>
          <a:p>
            <a:pPr algn="ctr"/>
            <a:r>
              <a:rPr lang="en-US" sz="4800" dirty="0"/>
              <a:t>Topic</a:t>
            </a:r>
          </a:p>
          <a:p>
            <a:pPr algn="ctr"/>
            <a:endParaRPr lang="en-US" sz="4000" dirty="0"/>
          </a:p>
          <a:p>
            <a:pPr algn="ctr"/>
            <a:r>
              <a:rPr lang="en-US" sz="4000" dirty="0"/>
              <a:t>Speaker</a:t>
            </a:r>
          </a:p>
          <a:p>
            <a:pPr algn="ctr"/>
            <a:r>
              <a:rPr lang="en-US" sz="4000" dirty="0"/>
              <a:t>From</a:t>
            </a:r>
          </a:p>
        </p:txBody>
      </p:sp>
    </p:spTree>
    <p:extLst>
      <p:ext uri="{BB962C8B-B14F-4D97-AF65-F5344CB8AC3E}">
        <p14:creationId xmlns:p14="http://schemas.microsoft.com/office/powerpoint/2010/main" val="36233599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Alan Deardorff</a:t>
            </a:r>
          </a:p>
          <a:p>
            <a:pPr marL="0" indent="0" algn="ctr">
              <a:buNone/>
            </a:pPr>
            <a:r>
              <a:rPr lang="en-US" dirty="0" err="1"/>
              <a:t>alandear@umich.edu</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79</a:t>
            </a:fld>
            <a:endParaRPr lang="en-GB" dirty="0"/>
          </a:p>
        </p:txBody>
      </p:sp>
    </p:spTree>
    <p:extLst>
      <p:ext uri="{BB962C8B-B14F-4D97-AF65-F5344CB8AC3E}">
        <p14:creationId xmlns:p14="http://schemas.microsoft.com/office/powerpoint/2010/main" val="3767942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For the World as a Whole</a:t>
            </a:r>
          </a:p>
          <a:p>
            <a:pPr lvl="1"/>
            <a:r>
              <a:rPr lang="en-US" dirty="0"/>
              <a:t>Since one country’s imports are another’s exports</a:t>
            </a:r>
          </a:p>
          <a:p>
            <a:pPr marL="457200" lvl="1" indent="0">
              <a:buNone/>
            </a:pPr>
            <a:r>
              <a:rPr lang="en-US" dirty="0"/>
              <a:t>	</a:t>
            </a:r>
            <a:r>
              <a:rPr lang="en-US" dirty="0">
                <a:latin typeface="Lucida Grande" panose="020B0600040502020204" pitchFamily="34" charset="0"/>
              </a:rPr>
              <a:t>↳ </a:t>
            </a:r>
            <a:r>
              <a:rPr lang="en-US" dirty="0"/>
              <a:t>The sum of all deficits and surpluses must be zero</a:t>
            </a:r>
          </a:p>
          <a:p>
            <a:r>
              <a:rPr lang="en-US" dirty="0"/>
              <a:t>Therefore US deficit implies rest of world has surplus</a:t>
            </a:r>
          </a:p>
          <a:p>
            <a:r>
              <a:rPr lang="en-US" dirty="0"/>
              <a:t>But many countries have deficits</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8</a:t>
            </a:fld>
            <a:endParaRPr lang="en-US"/>
          </a:p>
        </p:txBody>
      </p:sp>
    </p:spTree>
    <p:extLst>
      <p:ext uri="{BB962C8B-B14F-4D97-AF65-F5344CB8AC3E}">
        <p14:creationId xmlns:p14="http://schemas.microsoft.com/office/powerpoint/2010/main" val="2091939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C2A6C-EF8A-37B2-1F57-D96B4D5DC5F8}"/>
              </a:ext>
            </a:extLst>
          </p:cNvPr>
          <p:cNvSpPr>
            <a:spLocks noGrp="1"/>
          </p:cNvSpPr>
          <p:nvPr>
            <p:ph type="sldNum" sz="quarter" idx="12"/>
          </p:nvPr>
        </p:nvSpPr>
        <p:spPr/>
        <p:txBody>
          <a:bodyPr/>
          <a:lstStyle/>
          <a:p>
            <a:fld id="{D9F085D5-EC86-4F6A-B501-C1359CB39116}" type="slidenum">
              <a:rPr lang="en-GB" smtClean="0"/>
              <a:t>9</a:t>
            </a:fld>
            <a:endParaRPr lang="en-GB"/>
          </a:p>
        </p:txBody>
      </p:sp>
      <p:pic>
        <p:nvPicPr>
          <p:cNvPr id="5" name="Picture 4">
            <a:extLst>
              <a:ext uri="{FF2B5EF4-FFF2-40B4-BE49-F238E27FC236}">
                <a16:creationId xmlns:a16="http://schemas.microsoft.com/office/drawing/2014/main" id="{04BA91B3-BCA1-071F-8AE3-E35E5A67974D}"/>
              </a:ext>
            </a:extLst>
          </p:cNvPr>
          <p:cNvPicPr>
            <a:picLocks noChangeAspect="1"/>
          </p:cNvPicPr>
          <p:nvPr/>
        </p:nvPicPr>
        <p:blipFill>
          <a:blip r:embed="rId3"/>
          <a:stretch>
            <a:fillRect/>
          </a:stretch>
        </p:blipFill>
        <p:spPr>
          <a:xfrm>
            <a:off x="1992085" y="596782"/>
            <a:ext cx="8507151" cy="5372187"/>
          </a:xfrm>
          <a:prstGeom prst="rect">
            <a:avLst/>
          </a:prstGeom>
        </p:spPr>
      </p:pic>
      <p:sp>
        <p:nvSpPr>
          <p:cNvPr id="6" name="TextBox 5">
            <a:extLst>
              <a:ext uri="{FF2B5EF4-FFF2-40B4-BE49-F238E27FC236}">
                <a16:creationId xmlns:a16="http://schemas.microsoft.com/office/drawing/2014/main" id="{6DBD9397-306D-B0E6-435E-24A31496B59F}"/>
              </a:ext>
            </a:extLst>
          </p:cNvPr>
          <p:cNvSpPr txBox="1"/>
          <p:nvPr/>
        </p:nvSpPr>
        <p:spPr>
          <a:xfrm>
            <a:off x="231228" y="4492549"/>
            <a:ext cx="1492468" cy="646331"/>
          </a:xfrm>
          <a:prstGeom prst="rect">
            <a:avLst/>
          </a:prstGeom>
          <a:noFill/>
        </p:spPr>
        <p:txBody>
          <a:bodyPr wrap="square" rtlCol="0">
            <a:spAutoFit/>
          </a:bodyPr>
          <a:lstStyle/>
          <a:p>
            <a:r>
              <a:rPr lang="en-US" dirty="0"/>
              <a:t>Source:</a:t>
            </a:r>
          </a:p>
          <a:p>
            <a:r>
              <a:rPr lang="en-US" dirty="0"/>
              <a:t>Reddit</a:t>
            </a:r>
            <a:endParaRPr lang="en-US" i="1" dirty="0"/>
          </a:p>
        </p:txBody>
      </p:sp>
    </p:spTree>
    <p:extLst>
      <p:ext uri="{BB962C8B-B14F-4D97-AF65-F5344CB8AC3E}">
        <p14:creationId xmlns:p14="http://schemas.microsoft.com/office/powerpoint/2010/main" val="93069766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156097</TotalTime>
  <Words>5238</Words>
  <Application>Microsoft Macintosh PowerPoint</Application>
  <PresentationFormat>Widescreen</PresentationFormat>
  <Paragraphs>851</Paragraphs>
  <Slides>79</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79</vt:i4>
      </vt:variant>
    </vt:vector>
  </HeadingPairs>
  <TitlesOfParts>
    <vt:vector size="85" baseType="lpstr">
      <vt:lpstr>Arial</vt:lpstr>
      <vt:lpstr>Calibri</vt:lpstr>
      <vt:lpstr>Courier New</vt:lpstr>
      <vt:lpstr>FinancierDisplayWeb</vt:lpstr>
      <vt:lpstr>Lucida Grande</vt:lpstr>
      <vt:lpstr>Custom Design</vt:lpstr>
      <vt:lpstr>PowerPoint Presentation</vt:lpstr>
      <vt:lpstr>US Trade Balance = Exports minus Imports</vt:lpstr>
      <vt:lpstr>US Exchange Rate </vt:lpstr>
      <vt:lpstr> Outline</vt:lpstr>
      <vt:lpstr> Trade Deficit</vt:lpstr>
      <vt:lpstr>US Trade Balance: Goods and Services</vt:lpstr>
      <vt:lpstr>US Trade Balances</vt:lpstr>
      <vt:lpstr> Trade Deficit</vt:lpstr>
      <vt:lpstr>PowerPoint Presentation</vt:lpstr>
      <vt:lpstr>PowerPoint Presentation</vt:lpstr>
      <vt:lpstr>PowerPoint Presentation</vt:lpstr>
      <vt:lpstr> Trade Deficit</vt:lpstr>
      <vt:lpstr>What a Trade Deficit Means</vt:lpstr>
      <vt:lpstr>What a Trade Deficit Means</vt:lpstr>
      <vt:lpstr>What a Trade Deficit Means</vt:lpstr>
      <vt:lpstr>What a Trade Deficit Means</vt:lpstr>
      <vt:lpstr>What a Trade Deficit Does NOT Mean</vt:lpstr>
      <vt:lpstr>US Trade Balance: Goods and Services</vt:lpstr>
      <vt:lpstr>US Trade Deficit</vt:lpstr>
      <vt:lpstr>PowerPoint Presentation</vt:lpstr>
      <vt:lpstr>PowerPoint Presentation</vt:lpstr>
      <vt:lpstr>US Trade Deficit</vt:lpstr>
      <vt:lpstr>US Trade Deficit</vt:lpstr>
      <vt:lpstr>US Net International Investment Position</vt:lpstr>
      <vt:lpstr>US Trade Deficit</vt:lpstr>
      <vt:lpstr>US Trade Deficit</vt:lpstr>
      <vt:lpstr>Trade Deficits and Exchange Rates</vt:lpstr>
      <vt:lpstr>PowerPoint Presentation</vt:lpstr>
      <vt:lpstr>Exchange Rates</vt:lpstr>
      <vt:lpstr>Exchange Rates Can Be Confusing</vt:lpstr>
      <vt:lpstr>PowerPoint Presentation</vt:lpstr>
      <vt:lpstr>PowerPoint Presentation</vt:lpstr>
      <vt:lpstr>Exchange Rates Can Be Confusing</vt:lpstr>
      <vt:lpstr>What Determines Exchange Rates</vt:lpstr>
      <vt:lpstr>What Determines Exchange Rates</vt:lpstr>
      <vt:lpstr>What Determines Exchange Rates</vt:lpstr>
      <vt:lpstr>What Determines Exchange Rates</vt:lpstr>
      <vt:lpstr>What Determines Exchange Rates</vt:lpstr>
      <vt:lpstr>How Have Exchange Rates Changed</vt:lpstr>
      <vt:lpstr>US Exchange Rate </vt:lpstr>
      <vt:lpstr>US Exchange Rate </vt:lpstr>
      <vt:lpstr>US Exchange Rate </vt:lpstr>
      <vt:lpstr>US Exchange Rate </vt:lpstr>
      <vt:lpstr>Dollar Value of Other Currencies</vt:lpstr>
      <vt:lpstr>Euro Area</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How Exchange Rates Matter</vt:lpstr>
      <vt:lpstr>How Exchange Rates Matter</vt:lpstr>
      <vt:lpstr>The Asian Crisis of 1997</vt:lpstr>
      <vt:lpstr>The Asian Crisis of 1997</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Next Week</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Deardorff, Alan</cp:lastModifiedBy>
  <cp:revision>343</cp:revision>
  <cp:lastPrinted>2022-01-18T19:59:29Z</cp:lastPrinted>
  <dcterms:created xsi:type="dcterms:W3CDTF">2017-05-03T22:30:38Z</dcterms:created>
  <dcterms:modified xsi:type="dcterms:W3CDTF">2023-02-07T21:09:57Z</dcterms:modified>
</cp:coreProperties>
</file>